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Montserrat Classic" charset="1" panose="00000500000000000000"/>
      <p:regular r:id="rId27"/>
    </p:embeddedFont>
    <p:embeddedFont>
      <p:font typeface="Sports World" charset="1" panose="02000503020000020004"/>
      <p:regular r:id="rId28"/>
    </p:embeddedFont>
    <p:embeddedFont>
      <p:font typeface="Montserrat Medium" charset="1" panose="00000600000000000000"/>
      <p:regular r:id="rId29"/>
    </p:embeddedFont>
    <p:embeddedFont>
      <p:font typeface="Canva Sans" charset="1" panose="020B0503030501040103"/>
      <p:regular r:id="rId30"/>
    </p:embeddedFont>
    <p:embeddedFont>
      <p:font typeface="Open Sans" charset="1" panose="020B0606030504020204"/>
      <p:regular r:id="rId31"/>
    </p:embeddedFont>
    <p:embeddedFont>
      <p:font typeface="Source Sans Pro 1" charset="1" panose="020B0503030403020204"/>
      <p:regular r:id="rId32"/>
    </p:embeddedFont>
    <p:embeddedFont>
      <p:font typeface="Source Sans Pro 2" charset="1" panose="020B07030304030202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Relationship Id="rId4" Target="../media/image65.svg" Type="http://schemas.openxmlformats.org/officeDocument/2006/relationships/image"/><Relationship Id="rId5" Target="../media/image66.png" Type="http://schemas.openxmlformats.org/officeDocument/2006/relationships/image"/><Relationship Id="rId6" Target="../media/image67.svg" Type="http://schemas.openxmlformats.org/officeDocument/2006/relationships/image"/><Relationship Id="rId7" Target="../media/image68.png" Type="http://schemas.openxmlformats.org/officeDocument/2006/relationships/image"/><Relationship Id="rId8" Target="../media/image69.svg" Type="http://schemas.openxmlformats.org/officeDocument/2006/relationships/image"/><Relationship Id="rId9" Target="../media/image7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2" Target="../media/image64.png" Type="http://schemas.openxmlformats.org/officeDocument/2006/relationships/image"/><Relationship Id="rId3" Target="../media/image65.svg" Type="http://schemas.openxmlformats.org/officeDocument/2006/relationships/image"/><Relationship Id="rId4" Target="../media/image66.png" Type="http://schemas.openxmlformats.org/officeDocument/2006/relationships/image"/><Relationship Id="rId5" Target="../media/image67.svg" Type="http://schemas.openxmlformats.org/officeDocument/2006/relationships/image"/><Relationship Id="rId6" Target="../media/image68.png" Type="http://schemas.openxmlformats.org/officeDocument/2006/relationships/image"/><Relationship Id="rId7" Target="../media/image69.svg" Type="http://schemas.openxmlformats.org/officeDocument/2006/relationships/image"/><Relationship Id="rId8" Target="../media/image71.png" Type="http://schemas.openxmlformats.org/officeDocument/2006/relationships/image"/><Relationship Id="rId9" Target="../media/image7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svg" Type="http://schemas.openxmlformats.org/officeDocument/2006/relationships/image"/><Relationship Id="rId4" Target="../media/image66.png" Type="http://schemas.openxmlformats.org/officeDocument/2006/relationships/image"/><Relationship Id="rId5" Target="../media/image67.svg" Type="http://schemas.openxmlformats.org/officeDocument/2006/relationships/image"/><Relationship Id="rId6" Target="../media/image68.png" Type="http://schemas.openxmlformats.org/officeDocument/2006/relationships/image"/><Relationship Id="rId7" Target="../media/image69.svg" Type="http://schemas.openxmlformats.org/officeDocument/2006/relationships/image"/><Relationship Id="rId8" Target="../media/image74.pn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11" Target="../media/image78.png" Type="http://schemas.openxmlformats.org/officeDocument/2006/relationships/image"/><Relationship Id="rId2" Target="../media/image64.png" Type="http://schemas.openxmlformats.org/officeDocument/2006/relationships/image"/><Relationship Id="rId3" Target="../media/image65.svg" Type="http://schemas.openxmlformats.org/officeDocument/2006/relationships/image"/><Relationship Id="rId4" Target="../media/image66.png" Type="http://schemas.openxmlformats.org/officeDocument/2006/relationships/image"/><Relationship Id="rId5" Target="../media/image67.svg" Type="http://schemas.openxmlformats.org/officeDocument/2006/relationships/image"/><Relationship Id="rId6" Target="../media/image68.png" Type="http://schemas.openxmlformats.org/officeDocument/2006/relationships/image"/><Relationship Id="rId7" Target="../media/image69.svg" Type="http://schemas.openxmlformats.org/officeDocument/2006/relationships/image"/><Relationship Id="rId8" Target="../media/image76.pn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png" Type="http://schemas.openxmlformats.org/officeDocument/2006/relationships/image"/><Relationship Id="rId2" Target="../media/image64.png" Type="http://schemas.openxmlformats.org/officeDocument/2006/relationships/image"/><Relationship Id="rId3" Target="../media/image65.svg" Type="http://schemas.openxmlformats.org/officeDocument/2006/relationships/image"/><Relationship Id="rId4" Target="../media/image66.png" Type="http://schemas.openxmlformats.org/officeDocument/2006/relationships/image"/><Relationship Id="rId5" Target="../media/image67.svg" Type="http://schemas.openxmlformats.org/officeDocument/2006/relationships/image"/><Relationship Id="rId6" Target="../media/image68.png" Type="http://schemas.openxmlformats.org/officeDocument/2006/relationships/image"/><Relationship Id="rId7" Target="../media/image69.svg" Type="http://schemas.openxmlformats.org/officeDocument/2006/relationships/image"/><Relationship Id="rId8" Target="../media/image62.pn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82.png" Type="http://schemas.openxmlformats.org/officeDocument/2006/relationships/image"/><Relationship Id="rId4" Target="../media/image83.png" Type="http://schemas.openxmlformats.org/officeDocument/2006/relationships/image"/><Relationship Id="rId5" Target="../media/image84.png" Type="http://schemas.openxmlformats.org/officeDocument/2006/relationships/image"/><Relationship Id="rId6" Target="../media/image8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Relationship Id="rId3" Target="../media/image87.png" Type="http://schemas.openxmlformats.org/officeDocument/2006/relationships/image"/><Relationship Id="rId4" Target="../media/image88.png" Type="http://schemas.openxmlformats.org/officeDocument/2006/relationships/image"/><Relationship Id="rId5" Target="../media/image89.png" Type="http://schemas.openxmlformats.org/officeDocument/2006/relationships/image"/><Relationship Id="rId6" Target="../media/image90.png" Type="http://schemas.openxmlformats.org/officeDocument/2006/relationships/image"/><Relationship Id="rId7" Target="../media/image9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png" Type="http://schemas.openxmlformats.org/officeDocument/2006/relationships/image"/><Relationship Id="rId3" Target="../media/image93.png" Type="http://schemas.openxmlformats.org/officeDocument/2006/relationships/image"/><Relationship Id="rId4" Target="../media/image9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5.png" Type="http://schemas.openxmlformats.org/officeDocument/2006/relationships/image"/><Relationship Id="rId3" Target="../media/image96.png" Type="http://schemas.openxmlformats.org/officeDocument/2006/relationships/image"/><Relationship Id="rId4" Target="../media/image9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8.png" Type="http://schemas.openxmlformats.org/officeDocument/2006/relationships/image"/><Relationship Id="rId3" Target="../media/image99.svg" Type="http://schemas.openxmlformats.org/officeDocument/2006/relationships/image"/><Relationship Id="rId4" Target="../media/image10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18.png" Type="http://schemas.openxmlformats.org/officeDocument/2006/relationships/image"/><Relationship Id="rId15" Target="../media/image19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12" Target="../media/image48.png" Type="http://schemas.openxmlformats.org/officeDocument/2006/relationships/image"/><Relationship Id="rId13" Target="../media/image49.svg" Type="http://schemas.openxmlformats.org/officeDocument/2006/relationships/image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08703" y="6440805"/>
            <a:ext cx="1147059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"/>
              </a:rPr>
              <a:t>Projekt nr 2 (klasteryzacja) z przedmiotu ,,Wstęp do uczenia maszynowego”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563061" y="6172200"/>
            <a:ext cx="5724939" cy="4114800"/>
          </a:xfrm>
          <a:custGeom>
            <a:avLst/>
            <a:gdLst/>
            <a:ahLst/>
            <a:cxnLst/>
            <a:rect r="r" b="b" t="t" l="l"/>
            <a:pathLst>
              <a:path h="4114800" w="5724939">
                <a:moveTo>
                  <a:pt x="0" y="0"/>
                </a:moveTo>
                <a:lnTo>
                  <a:pt x="5724939" y="0"/>
                </a:lnTo>
                <a:lnTo>
                  <a:pt x="57249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94486" y="-1515555"/>
            <a:ext cx="5469360" cy="5439527"/>
          </a:xfrm>
          <a:custGeom>
            <a:avLst/>
            <a:gdLst/>
            <a:ahLst/>
            <a:cxnLst/>
            <a:rect r="r" b="b" t="t" l="l"/>
            <a:pathLst>
              <a:path h="5439527" w="5469360">
                <a:moveTo>
                  <a:pt x="0" y="0"/>
                </a:moveTo>
                <a:lnTo>
                  <a:pt x="5469360" y="0"/>
                </a:lnTo>
                <a:lnTo>
                  <a:pt x="5469360" y="5439527"/>
                </a:lnTo>
                <a:lnTo>
                  <a:pt x="0" y="54395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35942" y="2555876"/>
            <a:ext cx="12416115" cy="3301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9"/>
              </a:lnSpc>
            </a:pPr>
            <a:r>
              <a:rPr lang="en-US" sz="9999">
                <a:solidFill>
                  <a:srgbClr val="101010"/>
                </a:solidFill>
                <a:latin typeface="Sports World"/>
              </a:rPr>
              <a:t>OCENA WYSTĘPÓW PIŁKARZY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65755" y="7001444"/>
            <a:ext cx="995648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101010"/>
                </a:solidFill>
                <a:latin typeface="Montserrat Classic"/>
              </a:rPr>
              <a:t>Anna Ostrowska, Michał Iwaniuk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8893" y="5234101"/>
            <a:ext cx="7390469" cy="4470733"/>
          </a:xfrm>
          <a:custGeom>
            <a:avLst/>
            <a:gdLst/>
            <a:ahLst/>
            <a:cxnLst/>
            <a:rect r="r" b="b" t="t" l="l"/>
            <a:pathLst>
              <a:path h="4470733" w="7390469">
                <a:moveTo>
                  <a:pt x="0" y="0"/>
                </a:moveTo>
                <a:lnTo>
                  <a:pt x="7390469" y="0"/>
                </a:lnTo>
                <a:lnTo>
                  <a:pt x="7390469" y="4470733"/>
                </a:lnTo>
                <a:lnTo>
                  <a:pt x="0" y="4470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3899" y="98265"/>
            <a:ext cx="7260458" cy="5135836"/>
          </a:xfrm>
          <a:custGeom>
            <a:avLst/>
            <a:gdLst/>
            <a:ahLst/>
            <a:cxnLst/>
            <a:rect r="r" b="b" t="t" l="l"/>
            <a:pathLst>
              <a:path h="5135836" w="7260458">
                <a:moveTo>
                  <a:pt x="0" y="0"/>
                </a:moveTo>
                <a:lnTo>
                  <a:pt x="7260458" y="0"/>
                </a:lnTo>
                <a:lnTo>
                  <a:pt x="7260458" y="5135836"/>
                </a:lnTo>
                <a:lnTo>
                  <a:pt x="0" y="5135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95102" y="2377568"/>
            <a:ext cx="9444143" cy="5713067"/>
          </a:xfrm>
          <a:custGeom>
            <a:avLst/>
            <a:gdLst/>
            <a:ahLst/>
            <a:cxnLst/>
            <a:rect r="r" b="b" t="t" l="l"/>
            <a:pathLst>
              <a:path h="5713067" w="9444143">
                <a:moveTo>
                  <a:pt x="0" y="0"/>
                </a:moveTo>
                <a:lnTo>
                  <a:pt x="9444142" y="0"/>
                </a:lnTo>
                <a:lnTo>
                  <a:pt x="9444142" y="5713066"/>
                </a:lnTo>
                <a:lnTo>
                  <a:pt x="0" y="57130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8933" y="2346572"/>
            <a:ext cx="5293369" cy="3389702"/>
          </a:xfrm>
          <a:custGeom>
            <a:avLst/>
            <a:gdLst/>
            <a:ahLst/>
            <a:cxnLst/>
            <a:rect r="r" b="b" t="t" l="l"/>
            <a:pathLst>
              <a:path h="3389702" w="5293369">
                <a:moveTo>
                  <a:pt x="0" y="0"/>
                </a:moveTo>
                <a:lnTo>
                  <a:pt x="5293369" y="0"/>
                </a:lnTo>
                <a:lnTo>
                  <a:pt x="5293369" y="3389702"/>
                </a:lnTo>
                <a:lnTo>
                  <a:pt x="0" y="3389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8080" r="0" b="-28080"/>
            </a:stretch>
          </a:blipFill>
          <a:ln w="38100" cap="sq">
            <a:solidFill>
              <a:srgbClr val="171717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088933" y="2794884"/>
            <a:ext cx="6030887" cy="2797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8704" indent="-289352" lvl="1">
              <a:lnSpc>
                <a:spcPts val="3752"/>
              </a:lnSpc>
              <a:buFont typeface="Arial"/>
              <a:buChar char="•"/>
            </a:pPr>
            <a:r>
              <a:rPr lang="en-US" sz="2680">
                <a:solidFill>
                  <a:srgbClr val="101010"/>
                </a:solidFill>
                <a:latin typeface="Montserrat Classic"/>
              </a:rPr>
              <a:t>KMeans </a:t>
            </a:r>
          </a:p>
          <a:p>
            <a:pPr algn="l" marL="578704" indent="-289352" lvl="1">
              <a:lnSpc>
                <a:spcPts val="3752"/>
              </a:lnSpc>
              <a:buFont typeface="Arial"/>
              <a:buChar char="•"/>
            </a:pPr>
            <a:r>
              <a:rPr lang="en-US" sz="2680">
                <a:solidFill>
                  <a:srgbClr val="101010"/>
                </a:solidFill>
                <a:latin typeface="Montserrat Classic"/>
              </a:rPr>
              <a:t>KM</a:t>
            </a:r>
            <a:r>
              <a:rPr lang="en-US" sz="2680">
                <a:solidFill>
                  <a:srgbClr val="101010"/>
                </a:solidFill>
                <a:latin typeface="Montserrat Classic"/>
              </a:rPr>
              <a:t>edoids</a:t>
            </a:r>
          </a:p>
          <a:p>
            <a:pPr algn="l" marL="578704" indent="-289352" lvl="1">
              <a:lnSpc>
                <a:spcPts val="3752"/>
              </a:lnSpc>
              <a:buFont typeface="Arial"/>
              <a:buChar char="•"/>
            </a:pPr>
            <a:r>
              <a:rPr lang="en-US" sz="2680">
                <a:solidFill>
                  <a:srgbClr val="101010"/>
                </a:solidFill>
                <a:latin typeface="Montserrat Classic"/>
              </a:rPr>
              <a:t>AgglomerativeClustering </a:t>
            </a:r>
          </a:p>
          <a:p>
            <a:pPr algn="l" marL="578704" indent="-289352" lvl="1">
              <a:lnSpc>
                <a:spcPts val="3752"/>
              </a:lnSpc>
              <a:buFont typeface="Arial"/>
              <a:buChar char="•"/>
            </a:pPr>
            <a:r>
              <a:rPr lang="en-US" sz="2680">
                <a:solidFill>
                  <a:srgbClr val="101010"/>
                </a:solidFill>
                <a:latin typeface="Montserrat Classic"/>
              </a:rPr>
              <a:t>DBSCAN </a:t>
            </a:r>
          </a:p>
          <a:p>
            <a:pPr algn="l" marL="578704" indent="-289352" lvl="1">
              <a:lnSpc>
                <a:spcPts val="3752"/>
              </a:lnSpc>
              <a:buFont typeface="Arial"/>
              <a:buChar char="•"/>
            </a:pPr>
            <a:r>
              <a:rPr lang="en-US" sz="2680">
                <a:solidFill>
                  <a:srgbClr val="101010"/>
                </a:solidFill>
                <a:latin typeface="Montserrat Classic"/>
              </a:rPr>
              <a:t>GMM</a:t>
            </a:r>
          </a:p>
          <a:p>
            <a:pPr algn="l">
              <a:lnSpc>
                <a:spcPts val="3752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534846" y="4586680"/>
            <a:ext cx="10212298" cy="691627"/>
          </a:xfrm>
          <a:custGeom>
            <a:avLst/>
            <a:gdLst/>
            <a:ahLst/>
            <a:cxnLst/>
            <a:rect r="r" b="b" t="t" l="l"/>
            <a:pathLst>
              <a:path h="691627" w="10212298">
                <a:moveTo>
                  <a:pt x="0" y="0"/>
                </a:moveTo>
                <a:lnTo>
                  <a:pt x="10212298" y="0"/>
                </a:lnTo>
                <a:lnTo>
                  <a:pt x="10212298" y="691627"/>
                </a:lnTo>
                <a:lnTo>
                  <a:pt x="0" y="691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36312" y="5306882"/>
            <a:ext cx="10212298" cy="1126994"/>
          </a:xfrm>
          <a:custGeom>
            <a:avLst/>
            <a:gdLst/>
            <a:ahLst/>
            <a:cxnLst/>
            <a:rect r="r" b="b" t="t" l="l"/>
            <a:pathLst>
              <a:path h="1126994" w="10212298">
                <a:moveTo>
                  <a:pt x="0" y="0"/>
                </a:moveTo>
                <a:lnTo>
                  <a:pt x="10212298" y="0"/>
                </a:lnTo>
                <a:lnTo>
                  <a:pt x="10212298" y="1126993"/>
                </a:lnTo>
                <a:lnTo>
                  <a:pt x="0" y="11269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97136" y="397594"/>
            <a:ext cx="15293728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101010"/>
                </a:solidFill>
                <a:latin typeface="Montserrat Medium"/>
              </a:rPr>
              <a:t>Modele i ich parametry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21367" y="3688045"/>
            <a:ext cx="10256490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699" strike="noStrike" u="none">
                <a:solidFill>
                  <a:srgbClr val="000000"/>
                </a:solidFill>
                <a:latin typeface="Source Sans Pro 1"/>
              </a:rPr>
              <a:t>linkage = ["single", "complete, "average", "centroid, "ward"], n_clusters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21679" y="2606583"/>
            <a:ext cx="3669804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Source Sans Pro 1"/>
              </a:rPr>
              <a:t>algorithm, init, n_clusters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15937" y="3147314"/>
            <a:ext cx="1481286" cy="45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Source Sans Pro 1"/>
              </a:rPr>
              <a:t>n_clusters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3265714" y="2858043"/>
            <a:ext cx="5616933" cy="203835"/>
          </a:xfrm>
          <a:prstGeom prst="line">
            <a:avLst/>
          </a:prstGeom>
          <a:ln cap="flat" w="38100">
            <a:solidFill>
              <a:srgbClr val="63891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>
            <a:off x="4438075" y="3417824"/>
            <a:ext cx="5840215" cy="19037"/>
          </a:xfrm>
          <a:prstGeom prst="line">
            <a:avLst/>
          </a:prstGeom>
          <a:ln cap="flat" w="38100">
            <a:solidFill>
              <a:srgbClr val="5B6553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" id="12"/>
          <p:cNvSpPr/>
          <p:nvPr/>
        </p:nvSpPr>
        <p:spPr>
          <a:xfrm flipV="true">
            <a:off x="6038957" y="3939505"/>
            <a:ext cx="1319226" cy="101918"/>
          </a:xfrm>
          <a:prstGeom prst="line">
            <a:avLst/>
          </a:prstGeom>
          <a:ln cap="flat" w="38100">
            <a:solidFill>
              <a:srgbClr val="638915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>
            <a:off x="3302256" y="4605730"/>
            <a:ext cx="4232590" cy="326763"/>
          </a:xfrm>
          <a:prstGeom prst="line">
            <a:avLst/>
          </a:prstGeom>
          <a:ln cap="flat" w="38100">
            <a:solidFill>
              <a:srgbClr val="5B6553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4" id="14"/>
          <p:cNvSpPr/>
          <p:nvPr/>
        </p:nvSpPr>
        <p:spPr>
          <a:xfrm>
            <a:off x="3117382" y="4890023"/>
            <a:ext cx="3524674" cy="721118"/>
          </a:xfrm>
          <a:prstGeom prst="line">
            <a:avLst/>
          </a:prstGeom>
          <a:ln cap="flat" w="38100">
            <a:solidFill>
              <a:srgbClr val="638915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55637" y="1179278"/>
            <a:ext cx="9966596" cy="7877528"/>
          </a:xfrm>
          <a:custGeom>
            <a:avLst/>
            <a:gdLst/>
            <a:ahLst/>
            <a:cxnLst/>
            <a:rect r="r" b="b" t="t" l="l"/>
            <a:pathLst>
              <a:path h="7877528" w="9966596">
                <a:moveTo>
                  <a:pt x="0" y="0"/>
                </a:moveTo>
                <a:lnTo>
                  <a:pt x="9966596" y="0"/>
                </a:lnTo>
                <a:lnTo>
                  <a:pt x="9966596" y="7877528"/>
                </a:lnTo>
                <a:lnTo>
                  <a:pt x="0" y="7877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44947" y="75565"/>
            <a:ext cx="10598106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101010"/>
                </a:solidFill>
                <a:latin typeface="Montserrat Medium"/>
              </a:rPr>
              <a:t>Strojenie parametrów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2150104" y="1452880"/>
            <a:ext cx="9026415" cy="7021363"/>
            <a:chOff x="0" y="0"/>
            <a:chExt cx="12035220" cy="9361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361818" cy="9361818"/>
            </a:xfrm>
            <a:custGeom>
              <a:avLst/>
              <a:gdLst/>
              <a:ahLst/>
              <a:cxnLst/>
              <a:rect r="r" b="b" t="t" l="l"/>
              <a:pathLst>
                <a:path h="9361818" w="9361818">
                  <a:moveTo>
                    <a:pt x="0" y="0"/>
                  </a:moveTo>
                  <a:lnTo>
                    <a:pt x="9361818" y="0"/>
                  </a:lnTo>
                  <a:lnTo>
                    <a:pt x="9361818" y="9361818"/>
                  </a:lnTo>
                  <a:lnTo>
                    <a:pt x="0" y="93618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false" rot="7247423">
              <a:off x="7264494" y="984930"/>
              <a:ext cx="3862520" cy="4309099"/>
            </a:xfrm>
            <a:custGeom>
              <a:avLst/>
              <a:gdLst/>
              <a:ahLst/>
              <a:cxnLst/>
              <a:rect r="r" b="b" t="t" l="l"/>
              <a:pathLst>
                <a:path h="4309099" w="3862520">
                  <a:moveTo>
                    <a:pt x="3862520" y="0"/>
                  </a:moveTo>
                  <a:lnTo>
                    <a:pt x="0" y="0"/>
                  </a:lnTo>
                  <a:lnTo>
                    <a:pt x="0" y="4309099"/>
                  </a:lnTo>
                  <a:lnTo>
                    <a:pt x="3862520" y="4309099"/>
                  </a:lnTo>
                  <a:lnTo>
                    <a:pt x="386252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412262" y="4680909"/>
              <a:ext cx="4056164" cy="2220304"/>
            </a:xfrm>
            <a:custGeom>
              <a:avLst/>
              <a:gdLst/>
              <a:ahLst/>
              <a:cxnLst/>
              <a:rect r="r" b="b" t="t" l="l"/>
              <a:pathLst>
                <a:path h="2220304" w="4056164">
                  <a:moveTo>
                    <a:pt x="0" y="0"/>
                  </a:moveTo>
                  <a:lnTo>
                    <a:pt x="4056164" y="0"/>
                  </a:lnTo>
                  <a:lnTo>
                    <a:pt x="4056164" y="2220304"/>
                  </a:lnTo>
                  <a:lnTo>
                    <a:pt x="0" y="2220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3176157" y="3693482"/>
              <a:ext cx="3009503" cy="987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499">
                  <a:solidFill>
                    <a:srgbClr val="101010"/>
                  </a:solidFill>
                  <a:latin typeface="Montserrat Classic"/>
                </a:rPr>
                <a:t>KMeans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6973578"/>
            <a:ext cx="7886753" cy="3178626"/>
          </a:xfrm>
          <a:custGeom>
            <a:avLst/>
            <a:gdLst/>
            <a:ahLst/>
            <a:cxnLst/>
            <a:rect r="r" b="b" t="t" l="l"/>
            <a:pathLst>
              <a:path h="3178626" w="7886753">
                <a:moveTo>
                  <a:pt x="0" y="0"/>
                </a:moveTo>
                <a:lnTo>
                  <a:pt x="7886753" y="0"/>
                </a:lnTo>
                <a:lnTo>
                  <a:pt x="7886753" y="3178626"/>
                </a:lnTo>
                <a:lnTo>
                  <a:pt x="0" y="31786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40417" y="1452880"/>
            <a:ext cx="7021363" cy="7021363"/>
          </a:xfrm>
          <a:custGeom>
            <a:avLst/>
            <a:gdLst/>
            <a:ahLst/>
            <a:cxnLst/>
            <a:rect r="r" b="b" t="t" l="l"/>
            <a:pathLst>
              <a:path h="7021363" w="7021363">
                <a:moveTo>
                  <a:pt x="0" y="0"/>
                </a:moveTo>
                <a:lnTo>
                  <a:pt x="7021364" y="0"/>
                </a:lnTo>
                <a:lnTo>
                  <a:pt x="7021364" y="7021363"/>
                </a:lnTo>
                <a:lnTo>
                  <a:pt x="0" y="7021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7247423">
            <a:off x="3132502" y="2089846"/>
            <a:ext cx="2896890" cy="3231824"/>
          </a:xfrm>
          <a:custGeom>
            <a:avLst/>
            <a:gdLst/>
            <a:ahLst/>
            <a:cxnLst/>
            <a:rect r="r" b="b" t="t" l="l"/>
            <a:pathLst>
              <a:path h="3231824" w="2896890">
                <a:moveTo>
                  <a:pt x="2896889" y="0"/>
                </a:moveTo>
                <a:lnTo>
                  <a:pt x="0" y="0"/>
                </a:lnTo>
                <a:lnTo>
                  <a:pt x="0" y="3231825"/>
                </a:lnTo>
                <a:lnTo>
                  <a:pt x="2896889" y="3231825"/>
                </a:lnTo>
                <a:lnTo>
                  <a:pt x="289688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23886" y="4944608"/>
            <a:ext cx="3042123" cy="1665228"/>
          </a:xfrm>
          <a:custGeom>
            <a:avLst/>
            <a:gdLst/>
            <a:ahLst/>
            <a:cxnLst/>
            <a:rect r="r" b="b" t="t" l="l"/>
            <a:pathLst>
              <a:path h="1665228" w="3042123">
                <a:moveTo>
                  <a:pt x="0" y="0"/>
                </a:moveTo>
                <a:lnTo>
                  <a:pt x="3042123" y="0"/>
                </a:lnTo>
                <a:lnTo>
                  <a:pt x="3042123" y="1665228"/>
                </a:lnTo>
                <a:lnTo>
                  <a:pt x="0" y="1665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79428" y="1147214"/>
            <a:ext cx="5691469" cy="4509301"/>
          </a:xfrm>
          <a:custGeom>
            <a:avLst/>
            <a:gdLst/>
            <a:ahLst/>
            <a:cxnLst/>
            <a:rect r="r" b="b" t="t" l="l"/>
            <a:pathLst>
              <a:path h="4509301" w="5691469">
                <a:moveTo>
                  <a:pt x="0" y="0"/>
                </a:moveTo>
                <a:lnTo>
                  <a:pt x="5691469" y="0"/>
                </a:lnTo>
                <a:lnTo>
                  <a:pt x="5691469" y="4509301"/>
                </a:lnTo>
                <a:lnTo>
                  <a:pt x="0" y="45093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99872" y="2969777"/>
            <a:ext cx="5788454" cy="4628268"/>
          </a:xfrm>
          <a:custGeom>
            <a:avLst/>
            <a:gdLst/>
            <a:ahLst/>
            <a:cxnLst/>
            <a:rect r="r" b="b" t="t" l="l"/>
            <a:pathLst>
              <a:path h="4628268" w="5788454">
                <a:moveTo>
                  <a:pt x="0" y="0"/>
                </a:moveTo>
                <a:lnTo>
                  <a:pt x="5788454" y="0"/>
                </a:lnTo>
                <a:lnTo>
                  <a:pt x="5788454" y="4628268"/>
                </a:lnTo>
                <a:lnTo>
                  <a:pt x="0" y="46282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25467" y="5775030"/>
            <a:ext cx="6645430" cy="4195548"/>
          </a:xfrm>
          <a:custGeom>
            <a:avLst/>
            <a:gdLst/>
            <a:ahLst/>
            <a:cxnLst/>
            <a:rect r="r" b="b" t="t" l="l"/>
            <a:pathLst>
              <a:path h="4195548" w="6645430">
                <a:moveTo>
                  <a:pt x="0" y="0"/>
                </a:moveTo>
                <a:lnTo>
                  <a:pt x="6645430" y="0"/>
                </a:lnTo>
                <a:lnTo>
                  <a:pt x="6645430" y="4195547"/>
                </a:lnTo>
                <a:lnTo>
                  <a:pt x="0" y="41955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44947" y="75565"/>
            <a:ext cx="10598106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101010"/>
                </a:solidFill>
                <a:latin typeface="Montserrat Medium"/>
              </a:rPr>
              <a:t>Strojenie parametrów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7714" y="4201560"/>
            <a:ext cx="2842171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>
                <a:solidFill>
                  <a:srgbClr val="101010"/>
                </a:solidFill>
                <a:latin typeface="Montserrat Classic"/>
              </a:rPr>
              <a:t>KMedoids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61495" y="1433927"/>
            <a:ext cx="7021363" cy="7021363"/>
          </a:xfrm>
          <a:custGeom>
            <a:avLst/>
            <a:gdLst/>
            <a:ahLst/>
            <a:cxnLst/>
            <a:rect r="r" b="b" t="t" l="l"/>
            <a:pathLst>
              <a:path h="7021363" w="7021363">
                <a:moveTo>
                  <a:pt x="0" y="0"/>
                </a:moveTo>
                <a:lnTo>
                  <a:pt x="7021364" y="0"/>
                </a:lnTo>
                <a:lnTo>
                  <a:pt x="7021364" y="7021363"/>
                </a:lnTo>
                <a:lnTo>
                  <a:pt x="0" y="7021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7247423">
            <a:off x="3132502" y="2089846"/>
            <a:ext cx="2896890" cy="3231824"/>
          </a:xfrm>
          <a:custGeom>
            <a:avLst/>
            <a:gdLst/>
            <a:ahLst/>
            <a:cxnLst/>
            <a:rect r="r" b="b" t="t" l="l"/>
            <a:pathLst>
              <a:path h="3231824" w="2896890">
                <a:moveTo>
                  <a:pt x="2896889" y="0"/>
                </a:moveTo>
                <a:lnTo>
                  <a:pt x="0" y="0"/>
                </a:lnTo>
                <a:lnTo>
                  <a:pt x="0" y="3231825"/>
                </a:lnTo>
                <a:lnTo>
                  <a:pt x="2896889" y="3231825"/>
                </a:lnTo>
                <a:lnTo>
                  <a:pt x="289688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23886" y="4944608"/>
            <a:ext cx="3042123" cy="1665228"/>
          </a:xfrm>
          <a:custGeom>
            <a:avLst/>
            <a:gdLst/>
            <a:ahLst/>
            <a:cxnLst/>
            <a:rect r="r" b="b" t="t" l="l"/>
            <a:pathLst>
              <a:path h="1665228" w="3042123">
                <a:moveTo>
                  <a:pt x="0" y="0"/>
                </a:moveTo>
                <a:lnTo>
                  <a:pt x="3042123" y="0"/>
                </a:lnTo>
                <a:lnTo>
                  <a:pt x="3042123" y="1665228"/>
                </a:lnTo>
                <a:lnTo>
                  <a:pt x="0" y="1665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85782" y="895103"/>
            <a:ext cx="5783090" cy="4347644"/>
          </a:xfrm>
          <a:custGeom>
            <a:avLst/>
            <a:gdLst/>
            <a:ahLst/>
            <a:cxnLst/>
            <a:rect r="r" b="b" t="t" l="l"/>
            <a:pathLst>
              <a:path h="4347644" w="5783090">
                <a:moveTo>
                  <a:pt x="0" y="0"/>
                </a:moveTo>
                <a:lnTo>
                  <a:pt x="5783090" y="0"/>
                </a:lnTo>
                <a:lnTo>
                  <a:pt x="5783090" y="4347644"/>
                </a:lnTo>
                <a:lnTo>
                  <a:pt x="0" y="43476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60778" y="5361500"/>
            <a:ext cx="6366443" cy="4777197"/>
          </a:xfrm>
          <a:custGeom>
            <a:avLst/>
            <a:gdLst/>
            <a:ahLst/>
            <a:cxnLst/>
            <a:rect r="r" b="b" t="t" l="l"/>
            <a:pathLst>
              <a:path h="4777197" w="6366443">
                <a:moveTo>
                  <a:pt x="0" y="0"/>
                </a:moveTo>
                <a:lnTo>
                  <a:pt x="6366444" y="0"/>
                </a:lnTo>
                <a:lnTo>
                  <a:pt x="6366444" y="4777197"/>
                </a:lnTo>
                <a:lnTo>
                  <a:pt x="0" y="47771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44947" y="75565"/>
            <a:ext cx="10598106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101010"/>
                </a:solidFill>
                <a:latin typeface="Montserrat Medium"/>
              </a:rPr>
              <a:t>Strojenie parametrów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494" y="4350718"/>
            <a:ext cx="4838402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101010"/>
                </a:solidFill>
                <a:latin typeface="Montserrat Classic"/>
              </a:rPr>
              <a:t>AgglomerativeClustering</a:t>
            </a:r>
            <a:r>
              <a:rPr lang="en-US" sz="2999">
                <a:solidFill>
                  <a:srgbClr val="101010"/>
                </a:solidFill>
                <a:latin typeface="Montserrat Classic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61495" y="1215322"/>
            <a:ext cx="7021363" cy="7021363"/>
          </a:xfrm>
          <a:custGeom>
            <a:avLst/>
            <a:gdLst/>
            <a:ahLst/>
            <a:cxnLst/>
            <a:rect r="r" b="b" t="t" l="l"/>
            <a:pathLst>
              <a:path h="7021363" w="7021363">
                <a:moveTo>
                  <a:pt x="0" y="0"/>
                </a:moveTo>
                <a:lnTo>
                  <a:pt x="7021364" y="0"/>
                </a:lnTo>
                <a:lnTo>
                  <a:pt x="7021364" y="7021363"/>
                </a:lnTo>
                <a:lnTo>
                  <a:pt x="0" y="7021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7247423">
            <a:off x="3132502" y="2089846"/>
            <a:ext cx="2896890" cy="3231824"/>
          </a:xfrm>
          <a:custGeom>
            <a:avLst/>
            <a:gdLst/>
            <a:ahLst/>
            <a:cxnLst/>
            <a:rect r="r" b="b" t="t" l="l"/>
            <a:pathLst>
              <a:path h="3231824" w="2896890">
                <a:moveTo>
                  <a:pt x="2896889" y="0"/>
                </a:moveTo>
                <a:lnTo>
                  <a:pt x="0" y="0"/>
                </a:lnTo>
                <a:lnTo>
                  <a:pt x="0" y="3231825"/>
                </a:lnTo>
                <a:lnTo>
                  <a:pt x="2896889" y="3231825"/>
                </a:lnTo>
                <a:lnTo>
                  <a:pt x="289688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23886" y="4944608"/>
            <a:ext cx="3042123" cy="1665228"/>
          </a:xfrm>
          <a:custGeom>
            <a:avLst/>
            <a:gdLst/>
            <a:ahLst/>
            <a:cxnLst/>
            <a:rect r="r" b="b" t="t" l="l"/>
            <a:pathLst>
              <a:path h="1665228" w="3042123">
                <a:moveTo>
                  <a:pt x="0" y="0"/>
                </a:moveTo>
                <a:lnTo>
                  <a:pt x="3042123" y="0"/>
                </a:lnTo>
                <a:lnTo>
                  <a:pt x="3042123" y="1665228"/>
                </a:lnTo>
                <a:lnTo>
                  <a:pt x="0" y="1665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88749" y="1215322"/>
            <a:ext cx="7988417" cy="5550691"/>
          </a:xfrm>
          <a:custGeom>
            <a:avLst/>
            <a:gdLst/>
            <a:ahLst/>
            <a:cxnLst/>
            <a:rect r="r" b="b" t="t" l="l"/>
            <a:pathLst>
              <a:path h="5550691" w="7988417">
                <a:moveTo>
                  <a:pt x="0" y="0"/>
                </a:moveTo>
                <a:lnTo>
                  <a:pt x="7988416" y="0"/>
                </a:lnTo>
                <a:lnTo>
                  <a:pt x="7988416" y="5550691"/>
                </a:lnTo>
                <a:lnTo>
                  <a:pt x="0" y="55506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07117" y="7076531"/>
            <a:ext cx="11482111" cy="777624"/>
          </a:xfrm>
          <a:custGeom>
            <a:avLst/>
            <a:gdLst/>
            <a:ahLst/>
            <a:cxnLst/>
            <a:rect r="r" b="b" t="t" l="l"/>
            <a:pathLst>
              <a:path h="777624" w="11482111">
                <a:moveTo>
                  <a:pt x="0" y="0"/>
                </a:moveTo>
                <a:lnTo>
                  <a:pt x="11482111" y="0"/>
                </a:lnTo>
                <a:lnTo>
                  <a:pt x="11482111" y="777625"/>
                </a:lnTo>
                <a:lnTo>
                  <a:pt x="0" y="7776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07117" y="7987506"/>
            <a:ext cx="11482111" cy="1129165"/>
          </a:xfrm>
          <a:custGeom>
            <a:avLst/>
            <a:gdLst/>
            <a:ahLst/>
            <a:cxnLst/>
            <a:rect r="r" b="b" t="t" l="l"/>
            <a:pathLst>
              <a:path h="1129165" w="11482111">
                <a:moveTo>
                  <a:pt x="0" y="0"/>
                </a:moveTo>
                <a:lnTo>
                  <a:pt x="11482111" y="0"/>
                </a:lnTo>
                <a:lnTo>
                  <a:pt x="11482111" y="1129164"/>
                </a:lnTo>
                <a:lnTo>
                  <a:pt x="0" y="11291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07117" y="9258300"/>
            <a:ext cx="11482111" cy="628241"/>
          </a:xfrm>
          <a:custGeom>
            <a:avLst/>
            <a:gdLst/>
            <a:ahLst/>
            <a:cxnLst/>
            <a:rect r="r" b="b" t="t" l="l"/>
            <a:pathLst>
              <a:path h="628241" w="11482111">
                <a:moveTo>
                  <a:pt x="0" y="0"/>
                </a:moveTo>
                <a:lnTo>
                  <a:pt x="11482111" y="0"/>
                </a:lnTo>
                <a:lnTo>
                  <a:pt x="11482111" y="628241"/>
                </a:lnTo>
                <a:lnTo>
                  <a:pt x="0" y="62824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44947" y="75565"/>
            <a:ext cx="10598106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101010"/>
                </a:solidFill>
                <a:latin typeface="Montserrat Medium"/>
              </a:rPr>
              <a:t>Strojenie parametrów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4578" y="4213087"/>
            <a:ext cx="2309217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>
                <a:solidFill>
                  <a:srgbClr val="101010"/>
                </a:solidFill>
                <a:latin typeface="Montserrat Classic"/>
              </a:rPr>
              <a:t>DBSCAN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61495" y="1215322"/>
            <a:ext cx="7021363" cy="7021363"/>
          </a:xfrm>
          <a:custGeom>
            <a:avLst/>
            <a:gdLst/>
            <a:ahLst/>
            <a:cxnLst/>
            <a:rect r="r" b="b" t="t" l="l"/>
            <a:pathLst>
              <a:path h="7021363" w="7021363">
                <a:moveTo>
                  <a:pt x="0" y="0"/>
                </a:moveTo>
                <a:lnTo>
                  <a:pt x="7021364" y="0"/>
                </a:lnTo>
                <a:lnTo>
                  <a:pt x="7021364" y="7021363"/>
                </a:lnTo>
                <a:lnTo>
                  <a:pt x="0" y="70213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7247423">
            <a:off x="3132502" y="2089846"/>
            <a:ext cx="2896890" cy="3231824"/>
          </a:xfrm>
          <a:custGeom>
            <a:avLst/>
            <a:gdLst/>
            <a:ahLst/>
            <a:cxnLst/>
            <a:rect r="r" b="b" t="t" l="l"/>
            <a:pathLst>
              <a:path h="3231824" w="2896890">
                <a:moveTo>
                  <a:pt x="2896889" y="0"/>
                </a:moveTo>
                <a:lnTo>
                  <a:pt x="0" y="0"/>
                </a:lnTo>
                <a:lnTo>
                  <a:pt x="0" y="3231825"/>
                </a:lnTo>
                <a:lnTo>
                  <a:pt x="2896889" y="3231825"/>
                </a:lnTo>
                <a:lnTo>
                  <a:pt x="289688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23886" y="4944608"/>
            <a:ext cx="3042123" cy="1665228"/>
          </a:xfrm>
          <a:custGeom>
            <a:avLst/>
            <a:gdLst/>
            <a:ahLst/>
            <a:cxnLst/>
            <a:rect r="r" b="b" t="t" l="l"/>
            <a:pathLst>
              <a:path h="1665228" w="3042123">
                <a:moveTo>
                  <a:pt x="0" y="0"/>
                </a:moveTo>
                <a:lnTo>
                  <a:pt x="3042123" y="0"/>
                </a:lnTo>
                <a:lnTo>
                  <a:pt x="3042123" y="1665228"/>
                </a:lnTo>
                <a:lnTo>
                  <a:pt x="0" y="1665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44208" y="2538940"/>
            <a:ext cx="10573168" cy="1166818"/>
          </a:xfrm>
          <a:custGeom>
            <a:avLst/>
            <a:gdLst/>
            <a:ahLst/>
            <a:cxnLst/>
            <a:rect r="r" b="b" t="t" l="l"/>
            <a:pathLst>
              <a:path h="1166818" w="10573168">
                <a:moveTo>
                  <a:pt x="0" y="0"/>
                </a:moveTo>
                <a:lnTo>
                  <a:pt x="10573168" y="0"/>
                </a:lnTo>
                <a:lnTo>
                  <a:pt x="10573168" y="1166818"/>
                </a:lnTo>
                <a:lnTo>
                  <a:pt x="0" y="11668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29669" y="6349178"/>
            <a:ext cx="12534790" cy="557102"/>
          </a:xfrm>
          <a:custGeom>
            <a:avLst/>
            <a:gdLst/>
            <a:ahLst/>
            <a:cxnLst/>
            <a:rect r="r" b="b" t="t" l="l"/>
            <a:pathLst>
              <a:path h="557102" w="12534790">
                <a:moveTo>
                  <a:pt x="0" y="0"/>
                </a:moveTo>
                <a:lnTo>
                  <a:pt x="12534791" y="0"/>
                </a:lnTo>
                <a:lnTo>
                  <a:pt x="12534791" y="557102"/>
                </a:lnTo>
                <a:lnTo>
                  <a:pt x="0" y="5571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29669" y="7466760"/>
            <a:ext cx="12534790" cy="477516"/>
          </a:xfrm>
          <a:custGeom>
            <a:avLst/>
            <a:gdLst/>
            <a:ahLst/>
            <a:cxnLst/>
            <a:rect r="r" b="b" t="t" l="l"/>
            <a:pathLst>
              <a:path h="477516" w="12534790">
                <a:moveTo>
                  <a:pt x="0" y="0"/>
                </a:moveTo>
                <a:lnTo>
                  <a:pt x="12534791" y="0"/>
                </a:lnTo>
                <a:lnTo>
                  <a:pt x="12534791" y="477516"/>
                </a:lnTo>
                <a:lnTo>
                  <a:pt x="0" y="477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44947" y="75565"/>
            <a:ext cx="10598106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101010"/>
                </a:solidFill>
                <a:latin typeface="Montserrat Medium"/>
              </a:rPr>
              <a:t>Strojenie parametrów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107042"/>
            <a:ext cx="1617315" cy="837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899">
                <a:solidFill>
                  <a:srgbClr val="101010"/>
                </a:solidFill>
                <a:latin typeface="Montserrat Classic"/>
              </a:rPr>
              <a:t>GMM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29669" y="5810063"/>
            <a:ext cx="11729631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101010"/>
                </a:solidFill>
                <a:latin typeface="Source Sans Pro 2"/>
              </a:rPr>
              <a:t>Silhouette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29669" y="6893150"/>
            <a:ext cx="11729631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101010"/>
                </a:solidFill>
                <a:latin typeface="Source Sans Pro 2"/>
              </a:rPr>
              <a:t>Davies-Bouldin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37787" y="2118834"/>
            <a:ext cx="6722533" cy="6049331"/>
          </a:xfrm>
          <a:custGeom>
            <a:avLst/>
            <a:gdLst/>
            <a:ahLst/>
            <a:cxnLst/>
            <a:rect r="r" b="b" t="t" l="l"/>
            <a:pathLst>
              <a:path h="6049331" w="6722533">
                <a:moveTo>
                  <a:pt x="0" y="0"/>
                </a:moveTo>
                <a:lnTo>
                  <a:pt x="6722532" y="0"/>
                </a:lnTo>
                <a:lnTo>
                  <a:pt x="6722532" y="6049332"/>
                </a:lnTo>
                <a:lnTo>
                  <a:pt x="0" y="6049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19449" y="0"/>
            <a:ext cx="7184571" cy="10287000"/>
          </a:xfrm>
          <a:custGeom>
            <a:avLst/>
            <a:gdLst/>
            <a:ahLst/>
            <a:cxnLst/>
            <a:rect r="r" b="b" t="t" l="l"/>
            <a:pathLst>
              <a:path h="10287000" w="7184571">
                <a:moveTo>
                  <a:pt x="0" y="0"/>
                </a:moveTo>
                <a:lnTo>
                  <a:pt x="7184571" y="0"/>
                </a:lnTo>
                <a:lnTo>
                  <a:pt x="7184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75857" y="2383503"/>
            <a:ext cx="566994" cy="450051"/>
          </a:xfrm>
          <a:custGeom>
            <a:avLst/>
            <a:gdLst/>
            <a:ahLst/>
            <a:cxnLst/>
            <a:rect r="r" b="b" t="t" l="l"/>
            <a:pathLst>
              <a:path h="450051" w="566994">
                <a:moveTo>
                  <a:pt x="0" y="0"/>
                </a:moveTo>
                <a:lnTo>
                  <a:pt x="566994" y="0"/>
                </a:lnTo>
                <a:lnTo>
                  <a:pt x="566994" y="450051"/>
                </a:lnTo>
                <a:lnTo>
                  <a:pt x="0" y="450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42851" y="3574994"/>
            <a:ext cx="566994" cy="450051"/>
          </a:xfrm>
          <a:custGeom>
            <a:avLst/>
            <a:gdLst/>
            <a:ahLst/>
            <a:cxnLst/>
            <a:rect r="r" b="b" t="t" l="l"/>
            <a:pathLst>
              <a:path h="450051" w="566994">
                <a:moveTo>
                  <a:pt x="0" y="0"/>
                </a:moveTo>
                <a:lnTo>
                  <a:pt x="566994" y="0"/>
                </a:lnTo>
                <a:lnTo>
                  <a:pt x="566994" y="450051"/>
                </a:lnTo>
                <a:lnTo>
                  <a:pt x="0" y="450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21387" y="3499402"/>
            <a:ext cx="588458" cy="601234"/>
          </a:xfrm>
          <a:custGeom>
            <a:avLst/>
            <a:gdLst/>
            <a:ahLst/>
            <a:cxnLst/>
            <a:rect r="r" b="b" t="t" l="l"/>
            <a:pathLst>
              <a:path h="601234" w="588458">
                <a:moveTo>
                  <a:pt x="0" y="0"/>
                </a:moveTo>
                <a:lnTo>
                  <a:pt x="588458" y="0"/>
                </a:lnTo>
                <a:lnTo>
                  <a:pt x="588458" y="601235"/>
                </a:lnTo>
                <a:lnTo>
                  <a:pt x="0" y="6012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385082"/>
            <a:ext cx="10598106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101010"/>
                </a:solidFill>
                <a:latin typeface="Montserrat Medium"/>
              </a:rPr>
              <a:t>Porównanie modeli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502873"/>
            <a:ext cx="18288000" cy="4235116"/>
            <a:chOff x="0" y="0"/>
            <a:chExt cx="24384000" cy="56468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0" cy="5646821"/>
            </a:xfrm>
            <a:custGeom>
              <a:avLst/>
              <a:gdLst/>
              <a:ahLst/>
              <a:cxnLst/>
              <a:rect r="r" b="b" t="t" l="l"/>
              <a:pathLst>
                <a:path h="5646821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5646821"/>
                  </a:lnTo>
                  <a:lnTo>
                    <a:pt x="0" y="5646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28000" y="0"/>
              <a:ext cx="8128000" cy="5646821"/>
            </a:xfrm>
            <a:custGeom>
              <a:avLst/>
              <a:gdLst/>
              <a:ahLst/>
              <a:cxnLst/>
              <a:rect r="r" b="b" t="t" l="l"/>
              <a:pathLst>
                <a:path h="5646821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5646821"/>
                  </a:lnTo>
                  <a:lnTo>
                    <a:pt x="0" y="5646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256000" y="0"/>
              <a:ext cx="8128000" cy="5646821"/>
            </a:xfrm>
            <a:custGeom>
              <a:avLst/>
              <a:gdLst/>
              <a:ahLst/>
              <a:cxnLst/>
              <a:rect r="r" b="b" t="t" l="l"/>
              <a:pathLst>
                <a:path h="5646821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5646821"/>
                  </a:lnTo>
                  <a:lnTo>
                    <a:pt x="0" y="5646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0" y="5737989"/>
            <a:ext cx="6109519" cy="4244508"/>
          </a:xfrm>
          <a:custGeom>
            <a:avLst/>
            <a:gdLst/>
            <a:ahLst/>
            <a:cxnLst/>
            <a:rect r="r" b="b" t="t" l="l"/>
            <a:pathLst>
              <a:path h="4244508" w="6109519">
                <a:moveTo>
                  <a:pt x="0" y="0"/>
                </a:moveTo>
                <a:lnTo>
                  <a:pt x="6109519" y="0"/>
                </a:lnTo>
                <a:lnTo>
                  <a:pt x="6109519" y="4244508"/>
                </a:lnTo>
                <a:lnTo>
                  <a:pt x="0" y="42445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09519" y="5737989"/>
            <a:ext cx="6068962" cy="4216331"/>
          </a:xfrm>
          <a:custGeom>
            <a:avLst/>
            <a:gdLst/>
            <a:ahLst/>
            <a:cxnLst/>
            <a:rect r="r" b="b" t="t" l="l"/>
            <a:pathLst>
              <a:path h="4216331" w="6068962">
                <a:moveTo>
                  <a:pt x="0" y="0"/>
                </a:moveTo>
                <a:lnTo>
                  <a:pt x="6068962" y="0"/>
                </a:lnTo>
                <a:lnTo>
                  <a:pt x="6068962" y="4216331"/>
                </a:lnTo>
                <a:lnTo>
                  <a:pt x="0" y="42163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200385" y="5725029"/>
            <a:ext cx="6087615" cy="4229291"/>
          </a:xfrm>
          <a:custGeom>
            <a:avLst/>
            <a:gdLst/>
            <a:ahLst/>
            <a:cxnLst/>
            <a:rect r="r" b="b" t="t" l="l"/>
            <a:pathLst>
              <a:path h="4229291" w="6087615">
                <a:moveTo>
                  <a:pt x="0" y="0"/>
                </a:moveTo>
                <a:lnTo>
                  <a:pt x="6087615" y="0"/>
                </a:lnTo>
                <a:lnTo>
                  <a:pt x="6087615" y="4229291"/>
                </a:lnTo>
                <a:lnTo>
                  <a:pt x="0" y="42292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44947" y="75565"/>
            <a:ext cx="10598106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101010"/>
                </a:solidFill>
                <a:latin typeface="Montserrat Medium"/>
              </a:rPr>
              <a:t>Wizualizacje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6350242" cy="4411747"/>
          </a:xfrm>
          <a:custGeom>
            <a:avLst/>
            <a:gdLst/>
            <a:ahLst/>
            <a:cxnLst/>
            <a:rect r="r" b="b" t="t" l="l"/>
            <a:pathLst>
              <a:path h="4411747" w="6350242">
                <a:moveTo>
                  <a:pt x="0" y="0"/>
                </a:moveTo>
                <a:lnTo>
                  <a:pt x="6350242" y="0"/>
                </a:lnTo>
                <a:lnTo>
                  <a:pt x="6350242" y="4411747"/>
                </a:lnTo>
                <a:lnTo>
                  <a:pt x="0" y="44117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15579" y="1028700"/>
            <a:ext cx="6443721" cy="4476690"/>
          </a:xfrm>
          <a:custGeom>
            <a:avLst/>
            <a:gdLst/>
            <a:ahLst/>
            <a:cxnLst/>
            <a:rect r="r" b="b" t="t" l="l"/>
            <a:pathLst>
              <a:path h="4476690" w="6443721">
                <a:moveTo>
                  <a:pt x="0" y="0"/>
                </a:moveTo>
                <a:lnTo>
                  <a:pt x="6443721" y="0"/>
                </a:lnTo>
                <a:lnTo>
                  <a:pt x="6443721" y="4476690"/>
                </a:lnTo>
                <a:lnTo>
                  <a:pt x="0" y="4476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59756" y="4656454"/>
            <a:ext cx="5768488" cy="5630546"/>
          </a:xfrm>
          <a:custGeom>
            <a:avLst/>
            <a:gdLst/>
            <a:ahLst/>
            <a:cxnLst/>
            <a:rect r="r" b="b" t="t" l="l"/>
            <a:pathLst>
              <a:path h="5630546" w="5768488">
                <a:moveTo>
                  <a:pt x="0" y="0"/>
                </a:moveTo>
                <a:lnTo>
                  <a:pt x="5768488" y="0"/>
                </a:lnTo>
                <a:lnTo>
                  <a:pt x="5768488" y="5630546"/>
                </a:lnTo>
                <a:lnTo>
                  <a:pt x="0" y="5630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44947" y="75565"/>
            <a:ext cx="10598106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101010"/>
                </a:solidFill>
                <a:latin typeface="Montserrat Medium"/>
              </a:rPr>
              <a:t>Wizualizacje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4716" y="2053542"/>
            <a:ext cx="17556081" cy="2878406"/>
          </a:xfrm>
          <a:custGeom>
            <a:avLst/>
            <a:gdLst/>
            <a:ahLst/>
            <a:cxnLst/>
            <a:rect r="r" b="b" t="t" l="l"/>
            <a:pathLst>
              <a:path h="2878406" w="17556081">
                <a:moveTo>
                  <a:pt x="0" y="0"/>
                </a:moveTo>
                <a:lnTo>
                  <a:pt x="17556081" y="0"/>
                </a:lnTo>
                <a:lnTo>
                  <a:pt x="17556081" y="2878406"/>
                </a:lnTo>
                <a:lnTo>
                  <a:pt x="0" y="287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72" t="0" r="-607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11275" y="433070"/>
            <a:ext cx="7265449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101010"/>
                </a:solidFill>
                <a:latin typeface="Montserrat Medium"/>
              </a:rPr>
              <a:t>Dane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2662" y="9408829"/>
            <a:ext cx="15920023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"/>
              </a:rPr>
              <a:t>źródło danych: strona Kaggle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1010"/>
                </a:solidFill>
                <a:latin typeface="Montserrat Classic"/>
              </a:rPr>
              <a:t>https://www.kaggle.com/datasets/spicemix/soccer-detailed-players-match-data?resource=download&amp;select=players_away_matches.csv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0468" y="5482576"/>
            <a:ext cx="16705369" cy="3059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1096" indent="-315548" lvl="1">
              <a:lnSpc>
                <a:spcPts val="4092"/>
              </a:lnSpc>
              <a:buFont typeface="Arial"/>
              <a:buChar char="•"/>
            </a:pPr>
            <a:r>
              <a:rPr lang="en-US" sz="2923">
                <a:solidFill>
                  <a:srgbClr val="101010"/>
                </a:solidFill>
                <a:latin typeface="Canva Sans"/>
              </a:rPr>
              <a:t>127 kolumn </a:t>
            </a:r>
          </a:p>
          <a:p>
            <a:pPr algn="just" marL="631096" indent="-315548" lvl="1">
              <a:lnSpc>
                <a:spcPts val="4092"/>
              </a:lnSpc>
              <a:buFont typeface="Arial"/>
              <a:buChar char="•"/>
            </a:pPr>
            <a:r>
              <a:rPr lang="en-US" sz="2923">
                <a:solidFill>
                  <a:srgbClr val="101010"/>
                </a:solidFill>
                <a:latin typeface="Canva Sans"/>
              </a:rPr>
              <a:t>różne statystyki gracza z meczu (liczba podań, goli, kartek, posiadanie piłki, przewidywana i rzeczywista liczba goli i asyst)</a:t>
            </a:r>
          </a:p>
          <a:p>
            <a:pPr algn="just" marL="631096" indent="-315548" lvl="1">
              <a:lnSpc>
                <a:spcPts val="4092"/>
              </a:lnSpc>
              <a:buFont typeface="Arial"/>
              <a:buChar char="•"/>
            </a:pPr>
            <a:r>
              <a:rPr lang="en-US" sz="2923">
                <a:solidFill>
                  <a:srgbClr val="101010"/>
                </a:solidFill>
                <a:latin typeface="Canva Sans"/>
              </a:rPr>
              <a:t>nazwisko i wiek piłkarza i jego drużyna, przeciwna drużyna, wynik, data meczu</a:t>
            </a:r>
          </a:p>
          <a:p>
            <a:pPr algn="just" marL="631096" indent="-315548" lvl="1">
              <a:lnSpc>
                <a:spcPts val="4092"/>
              </a:lnSpc>
              <a:buFont typeface="Arial"/>
              <a:buChar char="•"/>
            </a:pPr>
            <a:r>
              <a:rPr lang="en-US" sz="2923">
                <a:solidFill>
                  <a:srgbClr val="101010"/>
                </a:solidFill>
                <a:latin typeface="Canva Sans"/>
              </a:rPr>
              <a:t>ponad 76k wierszy</a:t>
            </a:r>
          </a:p>
          <a:p>
            <a:pPr algn="just">
              <a:lnSpc>
                <a:spcPts val="4092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72638" y="2787325"/>
            <a:ext cx="12942723" cy="807391"/>
          </a:xfrm>
          <a:custGeom>
            <a:avLst/>
            <a:gdLst/>
            <a:ahLst/>
            <a:cxnLst/>
            <a:rect r="r" b="b" t="t" l="l"/>
            <a:pathLst>
              <a:path h="807391" w="12942723">
                <a:moveTo>
                  <a:pt x="0" y="0"/>
                </a:moveTo>
                <a:lnTo>
                  <a:pt x="12942724" y="0"/>
                </a:lnTo>
                <a:lnTo>
                  <a:pt x="12942724" y="807391"/>
                </a:lnTo>
                <a:lnTo>
                  <a:pt x="0" y="8073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35246" y="4062514"/>
            <a:ext cx="11617508" cy="898840"/>
          </a:xfrm>
          <a:custGeom>
            <a:avLst/>
            <a:gdLst/>
            <a:ahLst/>
            <a:cxnLst/>
            <a:rect r="r" b="b" t="t" l="l"/>
            <a:pathLst>
              <a:path h="898840" w="11617508">
                <a:moveTo>
                  <a:pt x="0" y="0"/>
                </a:moveTo>
                <a:lnTo>
                  <a:pt x="11617508" y="0"/>
                </a:lnTo>
                <a:lnTo>
                  <a:pt x="11617508" y="898840"/>
                </a:lnTo>
                <a:lnTo>
                  <a:pt x="0" y="898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01412" y="5428079"/>
            <a:ext cx="13485177" cy="1187540"/>
          </a:xfrm>
          <a:custGeom>
            <a:avLst/>
            <a:gdLst/>
            <a:ahLst/>
            <a:cxnLst/>
            <a:rect r="r" b="b" t="t" l="l"/>
            <a:pathLst>
              <a:path h="1187540" w="13485177">
                <a:moveTo>
                  <a:pt x="0" y="0"/>
                </a:moveTo>
                <a:lnTo>
                  <a:pt x="13485176" y="0"/>
                </a:lnTo>
                <a:lnTo>
                  <a:pt x="13485176" y="1187540"/>
                </a:lnTo>
                <a:lnTo>
                  <a:pt x="0" y="1187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39823" y="914400"/>
            <a:ext cx="15608353" cy="1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101010"/>
                </a:solidFill>
                <a:latin typeface="Montserrat Medium"/>
              </a:rPr>
              <a:t>Walidacja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2260" y="5705027"/>
            <a:ext cx="4616886" cy="4114800"/>
          </a:xfrm>
          <a:custGeom>
            <a:avLst/>
            <a:gdLst/>
            <a:ahLst/>
            <a:cxnLst/>
            <a:rect r="r" b="b" t="t" l="l"/>
            <a:pathLst>
              <a:path h="4114800" w="4616886">
                <a:moveTo>
                  <a:pt x="0" y="0"/>
                </a:moveTo>
                <a:lnTo>
                  <a:pt x="4616887" y="0"/>
                </a:lnTo>
                <a:lnTo>
                  <a:pt x="46168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92715" y="5705027"/>
            <a:ext cx="7057579" cy="4358055"/>
          </a:xfrm>
          <a:custGeom>
            <a:avLst/>
            <a:gdLst/>
            <a:ahLst/>
            <a:cxnLst/>
            <a:rect r="r" b="b" t="t" l="l"/>
            <a:pathLst>
              <a:path h="4358055" w="7057579">
                <a:moveTo>
                  <a:pt x="0" y="0"/>
                </a:moveTo>
                <a:lnTo>
                  <a:pt x="7057578" y="0"/>
                </a:lnTo>
                <a:lnTo>
                  <a:pt x="7057578" y="4358054"/>
                </a:lnTo>
                <a:lnTo>
                  <a:pt x="0" y="4358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00461" y="728345"/>
            <a:ext cx="14287079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101010"/>
                </a:solidFill>
                <a:latin typeface="Montserrat Medium"/>
              </a:rPr>
              <a:t>Dziękujemy za uwagę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54187" y="3146242"/>
            <a:ext cx="1557962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01010"/>
                </a:solidFill>
                <a:latin typeface="Canva Sans"/>
              </a:rPr>
              <a:t>link do repozytorium z kodem i raportami oraz prezentacją: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01010"/>
                </a:solidFill>
                <a:latin typeface="Canva Sans"/>
              </a:rPr>
              <a:t>https://github.com/annaostrowska03/Soccer-Players-Clustering/tree/main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14806">
            <a:off x="4241869" y="1626329"/>
            <a:ext cx="2607420" cy="2843826"/>
          </a:xfrm>
          <a:custGeom>
            <a:avLst/>
            <a:gdLst/>
            <a:ahLst/>
            <a:cxnLst/>
            <a:rect r="r" b="b" t="t" l="l"/>
            <a:pathLst>
              <a:path h="2843826" w="2607420">
                <a:moveTo>
                  <a:pt x="229247" y="0"/>
                </a:moveTo>
                <a:lnTo>
                  <a:pt x="2607420" y="206739"/>
                </a:lnTo>
                <a:lnTo>
                  <a:pt x="2378173" y="2843826"/>
                </a:lnTo>
                <a:lnTo>
                  <a:pt x="0" y="2637087"/>
                </a:lnTo>
                <a:lnTo>
                  <a:pt x="2292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834" r="0" b="-83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220717">
            <a:off x="11441119" y="1605266"/>
            <a:ext cx="2602604" cy="2885952"/>
          </a:xfrm>
          <a:custGeom>
            <a:avLst/>
            <a:gdLst/>
            <a:ahLst/>
            <a:cxnLst/>
            <a:rect r="r" b="b" t="t" l="l"/>
            <a:pathLst>
              <a:path h="2885952" w="2602604">
                <a:moveTo>
                  <a:pt x="2602604" y="0"/>
                </a:moveTo>
                <a:lnTo>
                  <a:pt x="0" y="0"/>
                </a:lnTo>
                <a:lnTo>
                  <a:pt x="0" y="2885952"/>
                </a:lnTo>
                <a:lnTo>
                  <a:pt x="2602604" y="2885952"/>
                </a:lnTo>
                <a:lnTo>
                  <a:pt x="26026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36203" y="2111703"/>
            <a:ext cx="3015026" cy="4114800"/>
          </a:xfrm>
          <a:custGeom>
            <a:avLst/>
            <a:gdLst/>
            <a:ahLst/>
            <a:cxnLst/>
            <a:rect r="r" b="b" t="t" l="l"/>
            <a:pathLst>
              <a:path h="4114800" w="3015026">
                <a:moveTo>
                  <a:pt x="0" y="0"/>
                </a:moveTo>
                <a:lnTo>
                  <a:pt x="3015027" y="0"/>
                </a:lnTo>
                <a:lnTo>
                  <a:pt x="30150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3404536">
            <a:off x="4681330" y="4747344"/>
            <a:ext cx="2387142" cy="2647033"/>
          </a:xfrm>
          <a:custGeom>
            <a:avLst/>
            <a:gdLst/>
            <a:ahLst/>
            <a:cxnLst/>
            <a:rect r="r" b="b" t="t" l="l"/>
            <a:pathLst>
              <a:path h="2647033" w="2387142">
                <a:moveTo>
                  <a:pt x="0" y="2647032"/>
                </a:moveTo>
                <a:lnTo>
                  <a:pt x="2387142" y="2647032"/>
                </a:lnTo>
                <a:lnTo>
                  <a:pt x="2387142" y="0"/>
                </a:lnTo>
                <a:lnTo>
                  <a:pt x="0" y="0"/>
                </a:lnTo>
                <a:lnTo>
                  <a:pt x="0" y="264703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3904019">
            <a:off x="10476269" y="5488845"/>
            <a:ext cx="2602604" cy="2885952"/>
          </a:xfrm>
          <a:custGeom>
            <a:avLst/>
            <a:gdLst/>
            <a:ahLst/>
            <a:cxnLst/>
            <a:rect r="r" b="b" t="t" l="l"/>
            <a:pathLst>
              <a:path h="2885952" w="2602604">
                <a:moveTo>
                  <a:pt x="2602604" y="2885952"/>
                </a:moveTo>
                <a:lnTo>
                  <a:pt x="0" y="2885952"/>
                </a:lnTo>
                <a:lnTo>
                  <a:pt x="0" y="0"/>
                </a:lnTo>
                <a:lnTo>
                  <a:pt x="2602604" y="0"/>
                </a:lnTo>
                <a:lnTo>
                  <a:pt x="2602604" y="28859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7494" y="1331558"/>
            <a:ext cx="2505906" cy="3254423"/>
          </a:xfrm>
          <a:custGeom>
            <a:avLst/>
            <a:gdLst/>
            <a:ahLst/>
            <a:cxnLst/>
            <a:rect r="r" b="b" t="t" l="l"/>
            <a:pathLst>
              <a:path h="3254423" w="2505906">
                <a:moveTo>
                  <a:pt x="0" y="0"/>
                </a:moveTo>
                <a:lnTo>
                  <a:pt x="2505906" y="0"/>
                </a:lnTo>
                <a:lnTo>
                  <a:pt x="2505906" y="3254424"/>
                </a:lnTo>
                <a:lnTo>
                  <a:pt x="0" y="32544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428346" y="1631299"/>
            <a:ext cx="2261912" cy="3284082"/>
          </a:xfrm>
          <a:custGeom>
            <a:avLst/>
            <a:gdLst/>
            <a:ahLst/>
            <a:cxnLst/>
            <a:rect r="r" b="b" t="t" l="l"/>
            <a:pathLst>
              <a:path h="3284082" w="2261912">
                <a:moveTo>
                  <a:pt x="0" y="0"/>
                </a:moveTo>
                <a:lnTo>
                  <a:pt x="2261912" y="0"/>
                </a:lnTo>
                <a:lnTo>
                  <a:pt x="2261912" y="3284083"/>
                </a:lnTo>
                <a:lnTo>
                  <a:pt x="0" y="32840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93960" y="5749863"/>
            <a:ext cx="2068773" cy="3070534"/>
          </a:xfrm>
          <a:custGeom>
            <a:avLst/>
            <a:gdLst/>
            <a:ahLst/>
            <a:cxnLst/>
            <a:rect r="r" b="b" t="t" l="l"/>
            <a:pathLst>
              <a:path h="3070534" w="2068773">
                <a:moveTo>
                  <a:pt x="0" y="0"/>
                </a:moveTo>
                <a:lnTo>
                  <a:pt x="2068772" y="0"/>
                </a:lnTo>
                <a:lnTo>
                  <a:pt x="2068772" y="3070534"/>
                </a:lnTo>
                <a:lnTo>
                  <a:pt x="0" y="30705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7494" y="5671044"/>
            <a:ext cx="2826903" cy="1455855"/>
          </a:xfrm>
          <a:custGeom>
            <a:avLst/>
            <a:gdLst/>
            <a:ahLst/>
            <a:cxnLst/>
            <a:rect r="r" b="b" t="t" l="l"/>
            <a:pathLst>
              <a:path h="1455855" w="2826903">
                <a:moveTo>
                  <a:pt x="0" y="0"/>
                </a:moveTo>
                <a:lnTo>
                  <a:pt x="2826903" y="0"/>
                </a:lnTo>
                <a:lnTo>
                  <a:pt x="2826903" y="1455855"/>
                </a:lnTo>
                <a:lnTo>
                  <a:pt x="0" y="14558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917844" y="7126899"/>
            <a:ext cx="1465784" cy="1593243"/>
          </a:xfrm>
          <a:custGeom>
            <a:avLst/>
            <a:gdLst/>
            <a:ahLst/>
            <a:cxnLst/>
            <a:rect r="r" b="b" t="t" l="l"/>
            <a:pathLst>
              <a:path h="1593243" w="1465784">
                <a:moveTo>
                  <a:pt x="0" y="0"/>
                </a:moveTo>
                <a:lnTo>
                  <a:pt x="1465784" y="0"/>
                </a:lnTo>
                <a:lnTo>
                  <a:pt x="1465784" y="1593243"/>
                </a:lnTo>
                <a:lnTo>
                  <a:pt x="0" y="159324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545579" y="374413"/>
            <a:ext cx="7196842" cy="132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27"/>
              </a:lnSpc>
              <a:spcBef>
                <a:spcPct val="0"/>
              </a:spcBef>
            </a:pPr>
            <a:r>
              <a:rPr lang="en-US" sz="7734">
                <a:solidFill>
                  <a:srgbClr val="000000"/>
                </a:solidFill>
                <a:latin typeface="Montserrat Medium"/>
              </a:rPr>
              <a:t>Cel Biznesowy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1320" y="9220200"/>
            <a:ext cx="17836680" cy="726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7"/>
              </a:lnSpc>
              <a:spcBef>
                <a:spcPct val="0"/>
              </a:spcBef>
            </a:pPr>
            <a:r>
              <a:rPr lang="en-US" sz="2126">
                <a:solidFill>
                  <a:srgbClr val="000000"/>
                </a:solidFill>
                <a:latin typeface="Montserrat Classic"/>
              </a:rPr>
              <a:t>Wykorzystanie algorytmów klastrowania do analizy danych dotyczących występów graczy na meczach piłki nożej  w celu zapewnienia wglądu drużynom, trenerom, analitykom, agencjom scoutingowym i firmom bukmacherskim.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2264036">
            <a:off x="8069892" y="5754890"/>
            <a:ext cx="1161689" cy="1288163"/>
          </a:xfrm>
          <a:custGeom>
            <a:avLst/>
            <a:gdLst/>
            <a:ahLst/>
            <a:cxnLst/>
            <a:rect r="r" b="b" t="t" l="l"/>
            <a:pathLst>
              <a:path h="1288163" w="1161689">
                <a:moveTo>
                  <a:pt x="0" y="0"/>
                </a:moveTo>
                <a:lnTo>
                  <a:pt x="1161689" y="0"/>
                </a:lnTo>
                <a:lnTo>
                  <a:pt x="1161689" y="1288163"/>
                </a:lnTo>
                <a:lnTo>
                  <a:pt x="0" y="1288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61591" y="6790185"/>
            <a:ext cx="1543050" cy="154305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3891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36018" y="4373876"/>
            <a:ext cx="1543050" cy="154305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3891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15195" y="1953765"/>
            <a:ext cx="1543050" cy="15430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3891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299746" y="2185149"/>
            <a:ext cx="973949" cy="985031"/>
          </a:xfrm>
          <a:custGeom>
            <a:avLst/>
            <a:gdLst/>
            <a:ahLst/>
            <a:cxnLst/>
            <a:rect r="r" b="b" t="t" l="l"/>
            <a:pathLst>
              <a:path h="985031" w="973949">
                <a:moveTo>
                  <a:pt x="0" y="0"/>
                </a:moveTo>
                <a:lnTo>
                  <a:pt x="973949" y="0"/>
                </a:lnTo>
                <a:lnTo>
                  <a:pt x="973949" y="985031"/>
                </a:lnTo>
                <a:lnTo>
                  <a:pt x="0" y="985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11152" y="4709286"/>
            <a:ext cx="1392783" cy="872230"/>
          </a:xfrm>
          <a:custGeom>
            <a:avLst/>
            <a:gdLst/>
            <a:ahLst/>
            <a:cxnLst/>
            <a:rect r="r" b="b" t="t" l="l"/>
            <a:pathLst>
              <a:path h="872230" w="1392783">
                <a:moveTo>
                  <a:pt x="0" y="0"/>
                </a:moveTo>
                <a:lnTo>
                  <a:pt x="1392783" y="0"/>
                </a:lnTo>
                <a:lnTo>
                  <a:pt x="1392783" y="872231"/>
                </a:lnTo>
                <a:lnTo>
                  <a:pt x="0" y="872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230999" y="7059594"/>
            <a:ext cx="1004234" cy="1004234"/>
          </a:xfrm>
          <a:custGeom>
            <a:avLst/>
            <a:gdLst/>
            <a:ahLst/>
            <a:cxnLst/>
            <a:rect r="r" b="b" t="t" l="l"/>
            <a:pathLst>
              <a:path h="1004234" w="1004234">
                <a:moveTo>
                  <a:pt x="0" y="0"/>
                </a:moveTo>
                <a:lnTo>
                  <a:pt x="1004234" y="0"/>
                </a:lnTo>
                <a:lnTo>
                  <a:pt x="1004234" y="1004233"/>
                </a:lnTo>
                <a:lnTo>
                  <a:pt x="0" y="10042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792375" y="6386548"/>
            <a:ext cx="5765124" cy="5743504"/>
          </a:xfrm>
          <a:custGeom>
            <a:avLst/>
            <a:gdLst/>
            <a:ahLst/>
            <a:cxnLst/>
            <a:rect r="r" b="b" t="t" l="l"/>
            <a:pathLst>
              <a:path h="5743504" w="5765124">
                <a:moveTo>
                  <a:pt x="0" y="0"/>
                </a:moveTo>
                <a:lnTo>
                  <a:pt x="5765123" y="0"/>
                </a:lnTo>
                <a:lnTo>
                  <a:pt x="5765123" y="5743504"/>
                </a:lnTo>
                <a:lnTo>
                  <a:pt x="0" y="57435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791015" y="6954968"/>
            <a:ext cx="359437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"/>
              </a:rPr>
              <a:t>3. final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65443" y="4482591"/>
            <a:ext cx="359437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01010"/>
                </a:solidFill>
                <a:latin typeface="Montserrat Classic"/>
              </a:rPr>
              <a:t>2. feature engineering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58245" y="2137524"/>
            <a:ext cx="359437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101010"/>
                </a:solidFill>
                <a:latin typeface="Montserrat Classic"/>
              </a:rPr>
              <a:t>EDA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126395"/>
            <a:ext cx="7265449" cy="922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67"/>
              </a:lnSpc>
            </a:pPr>
            <a:r>
              <a:rPr lang="en-US" sz="6399">
                <a:solidFill>
                  <a:srgbClr val="101010"/>
                </a:solidFill>
                <a:latin typeface="Montserrat Medium"/>
              </a:rPr>
              <a:t>Części projektu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91015" y="7523610"/>
            <a:ext cx="4414680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101010"/>
                </a:solidFill>
                <a:latin typeface="Montserrat Classic"/>
              </a:rPr>
              <a:t>dodanie bardziej zaawansowanych modeli, trojenie parametrów, wybór najlepszego modelu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65443" y="5107301"/>
            <a:ext cx="4414680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101010"/>
                </a:solidFill>
                <a:latin typeface="Montserrat Classic"/>
              </a:rPr>
              <a:t>preprocessing danych, wstępne modelowanie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44620" y="2687190"/>
            <a:ext cx="4414680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101010"/>
                </a:solidFill>
                <a:latin typeface="Montserrat Classic"/>
              </a:rPr>
              <a:t>przeanalizowanie dostępnych danych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76725" y="5744883"/>
            <a:ext cx="6259851" cy="6220727"/>
          </a:xfrm>
          <a:custGeom>
            <a:avLst/>
            <a:gdLst/>
            <a:ahLst/>
            <a:cxnLst/>
            <a:rect r="r" b="b" t="t" l="l"/>
            <a:pathLst>
              <a:path h="6220727" w="6259851">
                <a:moveTo>
                  <a:pt x="0" y="0"/>
                </a:moveTo>
                <a:lnTo>
                  <a:pt x="6259851" y="0"/>
                </a:lnTo>
                <a:lnTo>
                  <a:pt x="6259851" y="6220727"/>
                </a:lnTo>
                <a:lnTo>
                  <a:pt x="0" y="62207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46493" y="1380418"/>
            <a:ext cx="10732164" cy="459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101010"/>
                </a:solidFill>
                <a:latin typeface="Montserrat Classic"/>
              </a:rPr>
              <a:t>Podział zbioru na dane walidaycjne i testowe i ich zapis</a:t>
            </a:r>
          </a:p>
          <a:p>
            <a:pPr algn="l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101010"/>
                </a:solidFill>
                <a:latin typeface="Montserrat Classic"/>
              </a:rPr>
              <a:t>100 kolumn z nullami w zbiorze</a:t>
            </a:r>
          </a:p>
          <a:p>
            <a:pPr algn="l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101010"/>
                </a:solidFill>
                <a:latin typeface="Montserrat Classic"/>
              </a:rPr>
              <a:t>Usunięcie id i nazwiska piłkarza</a:t>
            </a:r>
          </a:p>
          <a:p>
            <a:pPr algn="l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101010"/>
                </a:solidFill>
                <a:latin typeface="Montserrat Classic"/>
              </a:rPr>
              <a:t>Dużo kolumn, sprawdzenie korelacji za pomocą macierzy i wypisanie tych z treshold&gt;0.7 </a:t>
            </a:r>
          </a:p>
          <a:p>
            <a:pPr algn="l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101010"/>
                </a:solidFill>
                <a:latin typeface="Montserrat Classic"/>
              </a:rPr>
              <a:t>7 kolumn kategorycznych, z czego niektóre mają dużo różnych wartości (ciężkie do enkodowania)</a:t>
            </a:r>
          </a:p>
          <a:p>
            <a:pPr algn="l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101010"/>
                </a:solidFill>
                <a:latin typeface="Montserrat Classic"/>
              </a:rPr>
              <a:t>homeTeamName = team_name (1 usunięte)</a:t>
            </a:r>
          </a:p>
          <a:p>
            <a:pPr algn="l" marL="518160" indent="-259080" lvl="1">
              <a:lnSpc>
                <a:spcPts val="3359"/>
              </a:lnSpc>
              <a:buAutoNum type="arabicPeriod" startAt="1"/>
            </a:pPr>
            <a:r>
              <a:rPr lang="en-US" sz="2400">
                <a:solidFill>
                  <a:srgbClr val="101010"/>
                </a:solidFill>
                <a:latin typeface="Montserrat Classic"/>
              </a:rPr>
              <a:t> Zamieniona data na kolumny : miesiąc i rok</a:t>
            </a:r>
          </a:p>
          <a:p>
            <a:pPr algn="l" marL="518160" indent="-259080" lvl="1">
              <a:lnSpc>
                <a:spcPts val="3359"/>
              </a:lnSpc>
              <a:spcBef>
                <a:spcPct val="0"/>
              </a:spcBef>
              <a:buAutoNum type="arabicPeriod" startAt="1"/>
            </a:pPr>
            <a:r>
              <a:rPr lang="en-US" sz="2400">
                <a:solidFill>
                  <a:srgbClr val="101010"/>
                </a:solidFill>
                <a:latin typeface="Montserrat Classic"/>
              </a:rPr>
              <a:t> </a:t>
            </a:r>
            <a:r>
              <a:rPr lang="en-US" sz="2400">
                <a:solidFill>
                  <a:srgbClr val="101010"/>
                </a:solidFill>
                <a:latin typeface="Montserrat Classic Italics"/>
              </a:rPr>
              <a:t>Feature hashing dla kolumn kategoriycznych (potem od tego odeszliśmy)</a:t>
            </a:r>
          </a:p>
        </p:txBody>
      </p:sp>
      <p:sp>
        <p:nvSpPr>
          <p:cNvPr name="Freeform 4" id="4"/>
          <p:cNvSpPr/>
          <p:nvPr/>
        </p:nvSpPr>
        <p:spPr>
          <a:xfrm flipH="false" flipV="true" rot="4559233">
            <a:off x="15768950" y="5013435"/>
            <a:ext cx="2815519" cy="795384"/>
          </a:xfrm>
          <a:custGeom>
            <a:avLst/>
            <a:gdLst/>
            <a:ahLst/>
            <a:cxnLst/>
            <a:rect r="r" b="b" t="t" l="l"/>
            <a:pathLst>
              <a:path h="795384" w="2815519">
                <a:moveTo>
                  <a:pt x="0" y="795384"/>
                </a:moveTo>
                <a:lnTo>
                  <a:pt x="2815519" y="795384"/>
                </a:lnTo>
                <a:lnTo>
                  <a:pt x="2815519" y="0"/>
                </a:lnTo>
                <a:lnTo>
                  <a:pt x="0" y="0"/>
                </a:lnTo>
                <a:lnTo>
                  <a:pt x="0" y="79538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0787" y="0"/>
            <a:ext cx="6459964" cy="13452264"/>
          </a:xfrm>
          <a:custGeom>
            <a:avLst/>
            <a:gdLst/>
            <a:ahLst/>
            <a:cxnLst/>
            <a:rect r="r" b="b" t="t" l="l"/>
            <a:pathLst>
              <a:path h="13452264" w="6459964">
                <a:moveTo>
                  <a:pt x="0" y="0"/>
                </a:moveTo>
                <a:lnTo>
                  <a:pt x="6459964" y="0"/>
                </a:lnTo>
                <a:lnTo>
                  <a:pt x="6459964" y="13452264"/>
                </a:lnTo>
                <a:lnTo>
                  <a:pt x="0" y="134522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157404">
            <a:off x="5184664" y="2282824"/>
            <a:ext cx="2106162" cy="594991"/>
          </a:xfrm>
          <a:custGeom>
            <a:avLst/>
            <a:gdLst/>
            <a:ahLst/>
            <a:cxnLst/>
            <a:rect r="r" b="b" t="t" l="l"/>
            <a:pathLst>
              <a:path h="594991" w="2106162">
                <a:moveTo>
                  <a:pt x="0" y="0"/>
                </a:moveTo>
                <a:lnTo>
                  <a:pt x="2106162" y="0"/>
                </a:lnTo>
                <a:lnTo>
                  <a:pt x="2106162" y="594991"/>
                </a:lnTo>
                <a:lnTo>
                  <a:pt x="0" y="594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31242" y="6976448"/>
            <a:ext cx="5437449" cy="2908403"/>
          </a:xfrm>
          <a:custGeom>
            <a:avLst/>
            <a:gdLst/>
            <a:ahLst/>
            <a:cxnLst/>
            <a:rect r="r" b="b" t="t" l="l"/>
            <a:pathLst>
              <a:path h="2908403" w="5437449">
                <a:moveTo>
                  <a:pt x="0" y="0"/>
                </a:moveTo>
                <a:lnTo>
                  <a:pt x="5437449" y="0"/>
                </a:lnTo>
                <a:lnTo>
                  <a:pt x="5437449" y="2908403"/>
                </a:lnTo>
                <a:lnTo>
                  <a:pt x="0" y="29084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02753" y="291548"/>
            <a:ext cx="7265449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101010"/>
                </a:solidFill>
                <a:latin typeface="Montserrat Medium"/>
              </a:rPr>
              <a:t>EDA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4650" y="126530"/>
            <a:ext cx="16738699" cy="4925933"/>
          </a:xfrm>
          <a:custGeom>
            <a:avLst/>
            <a:gdLst/>
            <a:ahLst/>
            <a:cxnLst/>
            <a:rect r="r" b="b" t="t" l="l"/>
            <a:pathLst>
              <a:path h="4925933" w="16738699">
                <a:moveTo>
                  <a:pt x="0" y="0"/>
                </a:moveTo>
                <a:lnTo>
                  <a:pt x="16738700" y="0"/>
                </a:lnTo>
                <a:lnTo>
                  <a:pt x="16738700" y="4925933"/>
                </a:lnTo>
                <a:lnTo>
                  <a:pt x="0" y="492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9893" y="5143500"/>
            <a:ext cx="16412585" cy="4850872"/>
          </a:xfrm>
          <a:custGeom>
            <a:avLst/>
            <a:gdLst/>
            <a:ahLst/>
            <a:cxnLst/>
            <a:rect r="r" b="b" t="t" l="l"/>
            <a:pathLst>
              <a:path h="4850872" w="16412585">
                <a:moveTo>
                  <a:pt x="0" y="0"/>
                </a:moveTo>
                <a:lnTo>
                  <a:pt x="16412585" y="0"/>
                </a:lnTo>
                <a:lnTo>
                  <a:pt x="16412585" y="4850872"/>
                </a:lnTo>
                <a:lnTo>
                  <a:pt x="0" y="4850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1416" y="2258786"/>
            <a:ext cx="8438684" cy="4450337"/>
            <a:chOff x="0" y="0"/>
            <a:chExt cx="11251579" cy="593378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125687"/>
              <a:ext cx="11251579" cy="2241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26651" indent="-263326" lvl="1">
                <a:lnSpc>
                  <a:spcPts val="3415"/>
                </a:lnSpc>
                <a:buFont typeface="Arial"/>
                <a:buChar char="•"/>
              </a:pPr>
              <a:r>
                <a:rPr lang="en-US" sz="2439">
                  <a:solidFill>
                    <a:srgbClr val="101010"/>
                  </a:solidFill>
                  <a:latin typeface="Canva Sans"/>
                </a:rPr>
                <a:t>większość wierszy z NULLAMi to mecze bez żadnych statystyk, usuwamy te wiersze</a:t>
              </a:r>
            </a:p>
            <a:p>
              <a:pPr algn="ctr" marL="526651" indent="-263326" lvl="1">
                <a:lnSpc>
                  <a:spcPts val="3415"/>
                </a:lnSpc>
                <a:buFont typeface="Arial"/>
                <a:buChar char="•"/>
              </a:pPr>
              <a:r>
                <a:rPr lang="en-US" sz="2439">
                  <a:solidFill>
                    <a:srgbClr val="101010"/>
                  </a:solidFill>
                  <a:latin typeface="Canva Sans"/>
                </a:rPr>
                <a:t>pozostałe kilka zastępujemy ,,unknown” lub domyślną liczbą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648691" y="-85725"/>
              <a:ext cx="7638852" cy="10544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80"/>
                </a:lnSpc>
              </a:pPr>
              <a:r>
                <a:rPr lang="en-US" sz="4771">
                  <a:solidFill>
                    <a:srgbClr val="101010"/>
                  </a:solidFill>
                  <a:latin typeface="Open Sans"/>
                </a:rPr>
                <a:t>Kolumny z NULLAMI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744386" y="4030750"/>
              <a:ext cx="9762808" cy="10544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80"/>
                </a:lnSpc>
              </a:pPr>
              <a:r>
                <a:rPr lang="en-US" sz="4771">
                  <a:solidFill>
                    <a:srgbClr val="101010"/>
                  </a:solidFill>
                  <a:latin typeface="Open Sans"/>
                </a:rPr>
                <a:t> Kolumny z duża korelacją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256457" y="5406794"/>
              <a:ext cx="2423319" cy="526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26651" indent="-263326" lvl="1">
                <a:lnSpc>
                  <a:spcPts val="341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39" strike="noStrike" u="none">
                  <a:solidFill>
                    <a:srgbClr val="101010"/>
                  </a:solidFill>
                  <a:latin typeface="Canva Sans"/>
                </a:rPr>
                <a:t>usunięte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55858" y="2939143"/>
            <a:ext cx="7315200" cy="118872"/>
          </a:xfrm>
          <a:custGeom>
            <a:avLst/>
            <a:gdLst/>
            <a:ahLst/>
            <a:cxnLst/>
            <a:rect r="r" b="b" t="t" l="l"/>
            <a:pathLst>
              <a:path h="118872" w="7315200">
                <a:moveTo>
                  <a:pt x="0" y="0"/>
                </a:moveTo>
                <a:lnTo>
                  <a:pt x="7315200" y="0"/>
                </a:lnTo>
                <a:lnTo>
                  <a:pt x="7315200" y="118872"/>
                </a:lnTo>
                <a:lnTo>
                  <a:pt x="0" y="118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05121" y="116763"/>
            <a:ext cx="7477758" cy="129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39"/>
              </a:lnSpc>
            </a:pPr>
            <a:r>
              <a:rPr lang="en-US" sz="7599">
                <a:solidFill>
                  <a:srgbClr val="101010"/>
                </a:solidFill>
                <a:latin typeface="Montserrat Medium"/>
              </a:rPr>
              <a:t>Inżynieria cech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568505" y="7558284"/>
            <a:ext cx="3150989" cy="1197077"/>
            <a:chOff x="0" y="0"/>
            <a:chExt cx="4201319" cy="159610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325735" y="1069137"/>
              <a:ext cx="3549848" cy="526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26797" indent="-263399" lvl="1">
                <a:lnSpc>
                  <a:spcPts val="3416"/>
                </a:lnSpc>
                <a:buFont typeface="Arial"/>
                <a:buChar char="•"/>
              </a:pPr>
              <a:r>
                <a:rPr lang="en-US" sz="2440">
                  <a:solidFill>
                    <a:srgbClr val="101010"/>
                  </a:solidFill>
                  <a:latin typeface="Canva Sans"/>
                </a:rPr>
                <a:t>MinMax scaler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85725"/>
              <a:ext cx="4201319" cy="10544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680"/>
                </a:lnSpc>
                <a:spcBef>
                  <a:spcPct val="0"/>
                </a:spcBef>
              </a:pPr>
              <a:r>
                <a:rPr lang="en-US" sz="4771" strike="noStrike" u="none">
                  <a:solidFill>
                    <a:srgbClr val="101010"/>
                  </a:solidFill>
                  <a:latin typeface="Open Sans"/>
                </a:rPr>
                <a:t>Scalowanie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140404" y="2263066"/>
            <a:ext cx="6922591" cy="4446057"/>
            <a:chOff x="0" y="0"/>
            <a:chExt cx="9230122" cy="592807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023510" y="1119980"/>
              <a:ext cx="6876092" cy="5324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26652" indent="-263326" lvl="1">
                <a:lnSpc>
                  <a:spcPts val="341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39" strike="noStrike" u="none">
                  <a:solidFill>
                    <a:srgbClr val="101010"/>
                  </a:solidFill>
                  <a:latin typeface="Canva Sans"/>
                </a:rPr>
                <a:t>Automatyczna detekcja (PyOD)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110411" y="-85725"/>
              <a:ext cx="3009300" cy="1053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680"/>
                </a:lnSpc>
                <a:spcBef>
                  <a:spcPct val="0"/>
                </a:spcBef>
              </a:pPr>
              <a:r>
                <a:rPr lang="en-US" sz="4771" strike="noStrike" u="none">
                  <a:solidFill>
                    <a:srgbClr val="101010"/>
                  </a:solidFill>
                  <a:latin typeface="Open Sans"/>
                </a:rPr>
                <a:t>Outliery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296300" y="1804874"/>
              <a:ext cx="5224264" cy="526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5"/>
                </a:lnSpc>
              </a:pPr>
              <a:r>
                <a:rPr lang="en-US" sz="2439">
                  <a:solidFill>
                    <a:srgbClr val="101010"/>
                  </a:solidFill>
                  <a:latin typeface="Canva Sans"/>
                </a:rPr>
                <a:t>(zakładamy, że jest ich 4%)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40955" y="4002044"/>
              <a:ext cx="8750025" cy="1052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680"/>
                </a:lnSpc>
                <a:spcBef>
                  <a:spcPct val="0"/>
                </a:spcBef>
              </a:pPr>
              <a:r>
                <a:rPr lang="en-US" sz="4771" strike="noStrike" u="none">
                  <a:solidFill>
                    <a:srgbClr val="101010"/>
                  </a:solidFill>
                  <a:latin typeface="Open Sans"/>
                </a:rPr>
                <a:t> Kolumny kategoryczne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5401110"/>
              <a:ext cx="9230122" cy="526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526795" indent="-263398" lvl="1">
                <a:lnSpc>
                  <a:spcPts val="3415"/>
                </a:lnSpc>
                <a:buFont typeface="Arial"/>
                <a:buChar char="•"/>
              </a:pPr>
              <a:r>
                <a:rPr lang="en-US" sz="2439">
                  <a:solidFill>
                    <a:srgbClr val="101010"/>
                  </a:solidFill>
                  <a:latin typeface="Canva Sans"/>
                </a:rPr>
                <a:t>zmieniamy na numeryczne (następny slajd)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6015842"/>
            <a:ext cx="7315200" cy="118872"/>
          </a:xfrm>
          <a:custGeom>
            <a:avLst/>
            <a:gdLst/>
            <a:ahLst/>
            <a:cxnLst/>
            <a:rect r="r" b="b" t="t" l="l"/>
            <a:pathLst>
              <a:path h="118872" w="7315200">
                <a:moveTo>
                  <a:pt x="0" y="0"/>
                </a:moveTo>
                <a:lnTo>
                  <a:pt x="7315200" y="0"/>
                </a:lnTo>
                <a:lnTo>
                  <a:pt x="7315200" y="118872"/>
                </a:lnTo>
                <a:lnTo>
                  <a:pt x="0" y="118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944100" y="6015842"/>
            <a:ext cx="7315200" cy="118872"/>
          </a:xfrm>
          <a:custGeom>
            <a:avLst/>
            <a:gdLst/>
            <a:ahLst/>
            <a:cxnLst/>
            <a:rect r="r" b="b" t="t" l="l"/>
            <a:pathLst>
              <a:path h="118872" w="7315200">
                <a:moveTo>
                  <a:pt x="0" y="0"/>
                </a:moveTo>
                <a:lnTo>
                  <a:pt x="7315200" y="0"/>
                </a:lnTo>
                <a:lnTo>
                  <a:pt x="7315200" y="118872"/>
                </a:lnTo>
                <a:lnTo>
                  <a:pt x="0" y="118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944100" y="2977243"/>
            <a:ext cx="7315200" cy="118872"/>
          </a:xfrm>
          <a:custGeom>
            <a:avLst/>
            <a:gdLst/>
            <a:ahLst/>
            <a:cxnLst/>
            <a:rect r="r" b="b" t="t" l="l"/>
            <a:pathLst>
              <a:path h="118872" w="7315200">
                <a:moveTo>
                  <a:pt x="0" y="0"/>
                </a:moveTo>
                <a:lnTo>
                  <a:pt x="7315200" y="0"/>
                </a:lnTo>
                <a:lnTo>
                  <a:pt x="7315200" y="118872"/>
                </a:lnTo>
                <a:lnTo>
                  <a:pt x="0" y="118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486400" y="8242648"/>
            <a:ext cx="7315200" cy="118872"/>
          </a:xfrm>
          <a:custGeom>
            <a:avLst/>
            <a:gdLst/>
            <a:ahLst/>
            <a:cxnLst/>
            <a:rect r="r" b="b" t="t" l="l"/>
            <a:pathLst>
              <a:path h="118872" w="7315200">
                <a:moveTo>
                  <a:pt x="0" y="0"/>
                </a:moveTo>
                <a:lnTo>
                  <a:pt x="7315200" y="0"/>
                </a:lnTo>
                <a:lnTo>
                  <a:pt x="7315200" y="118872"/>
                </a:lnTo>
                <a:lnTo>
                  <a:pt x="0" y="118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9535" y="1967352"/>
            <a:ext cx="4511459" cy="1815815"/>
          </a:xfrm>
          <a:custGeom>
            <a:avLst/>
            <a:gdLst/>
            <a:ahLst/>
            <a:cxnLst/>
            <a:rect r="r" b="b" t="t" l="l"/>
            <a:pathLst>
              <a:path h="1815815" w="4511459">
                <a:moveTo>
                  <a:pt x="0" y="0"/>
                </a:moveTo>
                <a:lnTo>
                  <a:pt x="4511458" y="0"/>
                </a:lnTo>
                <a:lnTo>
                  <a:pt x="4511458" y="1815815"/>
                </a:lnTo>
                <a:lnTo>
                  <a:pt x="0" y="1815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70806" y="1299365"/>
            <a:ext cx="7949029" cy="2343944"/>
          </a:xfrm>
          <a:custGeom>
            <a:avLst/>
            <a:gdLst/>
            <a:ahLst/>
            <a:cxnLst/>
            <a:rect r="r" b="b" t="t" l="l"/>
            <a:pathLst>
              <a:path h="2343944" w="7949029">
                <a:moveTo>
                  <a:pt x="0" y="0"/>
                </a:moveTo>
                <a:lnTo>
                  <a:pt x="7949029" y="0"/>
                </a:lnTo>
                <a:lnTo>
                  <a:pt x="7949029" y="2343945"/>
                </a:lnTo>
                <a:lnTo>
                  <a:pt x="0" y="2343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70806" y="3643310"/>
            <a:ext cx="11293794" cy="2458796"/>
          </a:xfrm>
          <a:custGeom>
            <a:avLst/>
            <a:gdLst/>
            <a:ahLst/>
            <a:cxnLst/>
            <a:rect r="r" b="b" t="t" l="l"/>
            <a:pathLst>
              <a:path h="2458796" w="11293794">
                <a:moveTo>
                  <a:pt x="0" y="0"/>
                </a:moveTo>
                <a:lnTo>
                  <a:pt x="11293793" y="0"/>
                </a:lnTo>
                <a:lnTo>
                  <a:pt x="11293793" y="2458796"/>
                </a:lnTo>
                <a:lnTo>
                  <a:pt x="0" y="2458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40036" y="6273323"/>
            <a:ext cx="2839944" cy="3109559"/>
          </a:xfrm>
          <a:custGeom>
            <a:avLst/>
            <a:gdLst/>
            <a:ahLst/>
            <a:cxnLst/>
            <a:rect r="r" b="b" t="t" l="l"/>
            <a:pathLst>
              <a:path h="3109559" w="2839944">
                <a:moveTo>
                  <a:pt x="0" y="0"/>
                </a:moveTo>
                <a:lnTo>
                  <a:pt x="2839945" y="0"/>
                </a:lnTo>
                <a:lnTo>
                  <a:pt x="2839945" y="3109559"/>
                </a:lnTo>
                <a:lnTo>
                  <a:pt x="0" y="31095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5136833">
            <a:off x="-423766" y="4843568"/>
            <a:ext cx="2904932" cy="878742"/>
          </a:xfrm>
          <a:custGeom>
            <a:avLst/>
            <a:gdLst/>
            <a:ahLst/>
            <a:cxnLst/>
            <a:rect r="r" b="b" t="t" l="l"/>
            <a:pathLst>
              <a:path h="878742" w="2904932">
                <a:moveTo>
                  <a:pt x="0" y="878742"/>
                </a:moveTo>
                <a:lnTo>
                  <a:pt x="2904932" y="878742"/>
                </a:lnTo>
                <a:lnTo>
                  <a:pt x="2904932" y="0"/>
                </a:lnTo>
                <a:lnTo>
                  <a:pt x="0" y="0"/>
                </a:lnTo>
                <a:lnTo>
                  <a:pt x="0" y="87874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053300">
            <a:off x="4588209" y="2050137"/>
            <a:ext cx="1367575" cy="748597"/>
          </a:xfrm>
          <a:custGeom>
            <a:avLst/>
            <a:gdLst/>
            <a:ahLst/>
            <a:cxnLst/>
            <a:rect r="r" b="b" t="t" l="l"/>
            <a:pathLst>
              <a:path h="748597" w="1367575">
                <a:moveTo>
                  <a:pt x="0" y="0"/>
                </a:moveTo>
                <a:lnTo>
                  <a:pt x="1367576" y="0"/>
                </a:lnTo>
                <a:lnTo>
                  <a:pt x="1367576" y="748597"/>
                </a:lnTo>
                <a:lnTo>
                  <a:pt x="0" y="7485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5931308">
            <a:off x="2132951" y="3466873"/>
            <a:ext cx="2690955" cy="2319114"/>
          </a:xfrm>
          <a:custGeom>
            <a:avLst/>
            <a:gdLst/>
            <a:ahLst/>
            <a:cxnLst/>
            <a:rect r="r" b="b" t="t" l="l"/>
            <a:pathLst>
              <a:path h="2319114" w="2690955">
                <a:moveTo>
                  <a:pt x="0" y="2319113"/>
                </a:moveTo>
                <a:lnTo>
                  <a:pt x="2690955" y="2319113"/>
                </a:lnTo>
                <a:lnTo>
                  <a:pt x="2690955" y="0"/>
                </a:lnTo>
                <a:lnTo>
                  <a:pt x="0" y="0"/>
                </a:lnTo>
                <a:lnTo>
                  <a:pt x="0" y="2319113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4384" y="1436101"/>
            <a:ext cx="4285625" cy="2878318"/>
          </a:xfrm>
          <a:custGeom>
            <a:avLst/>
            <a:gdLst/>
            <a:ahLst/>
            <a:cxnLst/>
            <a:rect r="r" b="b" t="t" l="l"/>
            <a:pathLst>
              <a:path h="2878318" w="4285625">
                <a:moveTo>
                  <a:pt x="0" y="0"/>
                </a:moveTo>
                <a:lnTo>
                  <a:pt x="4285625" y="0"/>
                </a:lnTo>
                <a:lnTo>
                  <a:pt x="4285625" y="2878318"/>
                </a:lnTo>
                <a:lnTo>
                  <a:pt x="0" y="28783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1310" y="154863"/>
            <a:ext cx="17942888" cy="92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>
                <a:solidFill>
                  <a:srgbClr val="101010"/>
                </a:solidFill>
                <a:latin typeface="Montserrat Medium"/>
              </a:rPr>
              <a:t>Enkodowanie zmiennych kategorycznych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7908" y="6736179"/>
            <a:ext cx="263991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101010"/>
                </a:solidFill>
                <a:latin typeface="Montserrat Classic"/>
              </a:rPr>
              <a:t>OneHotEncoding</a:t>
            </a:r>
          </a:p>
        </p:txBody>
      </p:sp>
      <p:sp>
        <p:nvSpPr>
          <p:cNvPr name="AutoShape 12" id="12"/>
          <p:cNvSpPr/>
          <p:nvPr/>
        </p:nvSpPr>
        <p:spPr>
          <a:xfrm>
            <a:off x="3240036" y="2661310"/>
            <a:ext cx="5902717" cy="4705597"/>
          </a:xfrm>
          <a:prstGeom prst="line">
            <a:avLst/>
          </a:prstGeom>
          <a:ln cap="flat" w="38100">
            <a:solidFill>
              <a:srgbClr val="638915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13" id="13"/>
          <p:cNvSpPr txBox="true"/>
          <p:nvPr/>
        </p:nvSpPr>
        <p:spPr>
          <a:xfrm rot="0">
            <a:off x="9007376" y="7412812"/>
            <a:ext cx="1585764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101010"/>
                </a:solidFill>
                <a:latin typeface="Montserrat Classic"/>
              </a:rPr>
              <a:t>usunięte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0532" y="1876984"/>
            <a:ext cx="6220640" cy="3759591"/>
          </a:xfrm>
          <a:custGeom>
            <a:avLst/>
            <a:gdLst/>
            <a:ahLst/>
            <a:cxnLst/>
            <a:rect r="r" b="b" t="t" l="l"/>
            <a:pathLst>
              <a:path h="3759591" w="6220640">
                <a:moveTo>
                  <a:pt x="0" y="0"/>
                </a:moveTo>
                <a:lnTo>
                  <a:pt x="6220640" y="0"/>
                </a:lnTo>
                <a:lnTo>
                  <a:pt x="6220640" y="3759591"/>
                </a:lnTo>
                <a:lnTo>
                  <a:pt x="0" y="37595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48052" y="1977162"/>
            <a:ext cx="5325268" cy="3559235"/>
          </a:xfrm>
          <a:custGeom>
            <a:avLst/>
            <a:gdLst/>
            <a:ahLst/>
            <a:cxnLst/>
            <a:rect r="r" b="b" t="t" l="l"/>
            <a:pathLst>
              <a:path h="3559235" w="5325268">
                <a:moveTo>
                  <a:pt x="0" y="0"/>
                </a:moveTo>
                <a:lnTo>
                  <a:pt x="5325268" y="0"/>
                </a:lnTo>
                <a:lnTo>
                  <a:pt x="5325268" y="3559235"/>
                </a:lnTo>
                <a:lnTo>
                  <a:pt x="0" y="3559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6295" y="6007275"/>
            <a:ext cx="5429114" cy="3628110"/>
          </a:xfrm>
          <a:custGeom>
            <a:avLst/>
            <a:gdLst/>
            <a:ahLst/>
            <a:cxnLst/>
            <a:rect r="r" b="b" t="t" l="l"/>
            <a:pathLst>
              <a:path h="3628110" w="5429114">
                <a:moveTo>
                  <a:pt x="0" y="0"/>
                </a:moveTo>
                <a:lnTo>
                  <a:pt x="5429114" y="0"/>
                </a:lnTo>
                <a:lnTo>
                  <a:pt x="5429114" y="3628110"/>
                </a:lnTo>
                <a:lnTo>
                  <a:pt x="0" y="36281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11172" y="6007275"/>
            <a:ext cx="5250728" cy="3695449"/>
          </a:xfrm>
          <a:custGeom>
            <a:avLst/>
            <a:gdLst/>
            <a:ahLst/>
            <a:cxnLst/>
            <a:rect r="r" b="b" t="t" l="l"/>
            <a:pathLst>
              <a:path h="3695449" w="5250728">
                <a:moveTo>
                  <a:pt x="0" y="0"/>
                </a:moveTo>
                <a:lnTo>
                  <a:pt x="5250728" y="0"/>
                </a:lnTo>
                <a:lnTo>
                  <a:pt x="5250728" y="3695449"/>
                </a:lnTo>
                <a:lnTo>
                  <a:pt x="0" y="3695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11445" y="1670430"/>
            <a:ext cx="5367854" cy="3865967"/>
          </a:xfrm>
          <a:custGeom>
            <a:avLst/>
            <a:gdLst/>
            <a:ahLst/>
            <a:cxnLst/>
            <a:rect r="r" b="b" t="t" l="l"/>
            <a:pathLst>
              <a:path h="3865967" w="5367854">
                <a:moveTo>
                  <a:pt x="0" y="0"/>
                </a:moveTo>
                <a:lnTo>
                  <a:pt x="5367854" y="0"/>
                </a:lnTo>
                <a:lnTo>
                  <a:pt x="5367854" y="3865967"/>
                </a:lnTo>
                <a:lnTo>
                  <a:pt x="0" y="38659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11445" y="6097677"/>
            <a:ext cx="5282163" cy="3447306"/>
          </a:xfrm>
          <a:custGeom>
            <a:avLst/>
            <a:gdLst/>
            <a:ahLst/>
            <a:cxnLst/>
            <a:rect r="r" b="b" t="t" l="l"/>
            <a:pathLst>
              <a:path h="3447306" w="5282163">
                <a:moveTo>
                  <a:pt x="0" y="0"/>
                </a:moveTo>
                <a:lnTo>
                  <a:pt x="5282162" y="0"/>
                </a:lnTo>
                <a:lnTo>
                  <a:pt x="5282162" y="3447306"/>
                </a:lnTo>
                <a:lnTo>
                  <a:pt x="0" y="34473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56892" y="728345"/>
            <a:ext cx="1470086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101010"/>
                </a:solidFill>
                <a:latin typeface="Montserrat Medium"/>
              </a:rPr>
              <a:t>Wstępne modelowanie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DAGHGYxanOE</dc:identifier>
  <dcterms:modified xsi:type="dcterms:W3CDTF">2011-08-01T06:04:30Z</dcterms:modified>
  <cp:revision>1</cp:revision>
  <dc:title>Ocena występów piłkarzy</dc:title>
</cp:coreProperties>
</file>